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20"/>
  </p:handout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4" r:id="rId19"/>
  </p:sldIdLst>
  <p:sldSz cx="12192000" cy="6858000"/>
  <p:notesSz cx="6858000" cy="9144000"/>
  <p:embeddedFontLst>
    <p:embeddedFont>
      <p:font typeface="Akrobat Black" panose="00000A00000000000000" pitchFamily="2" charset="-52"/>
      <p:bold r:id="rId21"/>
    </p:embeddedFont>
    <p:embeddedFont>
      <p:font typeface="Akrobat ExtraBold" panose="00000900000000000000" pitchFamily="2" charset="-52"/>
      <p:bold r:id="rId22"/>
    </p:embeddedFont>
    <p:embeddedFont>
      <p:font typeface="Akrobat Light" panose="00000500000000000000" pitchFamily="2" charset="-52"/>
      <p:regular r:id="rId23"/>
    </p:embeddedFont>
    <p:embeddedFont>
      <p:font typeface="Akrobat SemiBold" panose="00000700000000000000" pitchFamily="2" charset="-52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500" y="-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1744" y="8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9BA8386-B4BC-4818-8D04-912F532BC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2844883-1D41-4390-9475-970390D441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E7832-DC70-4106-8487-D3747F5390E6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29964A-0BF7-47DC-ABC4-1F061E2C25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216EEA-42D2-4F84-9CE6-668B66C45F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57B1E-30A7-4DC8-8080-98BFCEC05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438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744517-593B-44DD-B767-6F6D7986EC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18267" y="1405327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Akrobat ExtraBold" panose="00000900000000000000" pitchFamily="2" charset="-52"/>
              </a:defRPr>
            </a:lvl1pPr>
          </a:lstStyle>
          <a:p>
            <a:r>
              <a:rPr lang="ru-RU" dirty="0"/>
              <a:t>РЕГИОНАЛЬНЫЙ ЦЕНТР ОБЩЕСТВЕННОГО ЗДОРОВЬЯ И МЕДИЦИНСКОЙ ПРОФИЛАКТИКИ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E00A9E0-C5F9-4889-9ADF-BE5D897414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67" y="3928533"/>
            <a:ext cx="9144000" cy="465667"/>
          </a:xfrm>
        </p:spPr>
        <p:txBody>
          <a:bodyPr/>
          <a:lstStyle>
            <a:lvl1pPr marL="0" indent="0" algn="ctr">
              <a:buNone/>
              <a:defRPr sz="2400">
                <a:latin typeface="Akrobat SemiBold" panose="00000700000000000000" pitchFamily="2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Смоленская область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1C0F43-C05D-4D92-81C6-3953AD8D5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1" y="6356347"/>
            <a:ext cx="2743200" cy="365125"/>
          </a:xfrm>
        </p:spPr>
        <p:txBody>
          <a:bodyPr/>
          <a:lstStyle/>
          <a:p>
            <a:fld id="{5C762D59-4773-41FF-8347-EADAA8F1EA33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4B7460-F269-4FEB-A32F-8871B16D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24400" y="6356348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06C1F-D4AE-42AB-8EBC-94446E58F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49"/>
            <a:ext cx="2743200" cy="365125"/>
          </a:xfrm>
        </p:spPr>
        <p:txBody>
          <a:bodyPr/>
          <a:lstStyle/>
          <a:p>
            <a:fld id="{56FD27C8-5D1E-4D60-8158-CB0BDDC51DE6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368D7A3-4B92-40B5-8B1A-F9928BB235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767" y="3834862"/>
            <a:ext cx="3444300" cy="2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57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1DFE5-6979-45D4-9B63-977F6B8C2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108244-940D-4AD8-A896-1BF23A537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2F7466-3402-4266-B1EC-68CEB9D30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62D59-4773-41FF-8347-EADAA8F1EA33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A942B5-7A05-4B2C-8B24-500EBD14C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6B882D-085B-49D8-9AC7-538F989E7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27C8-5D1E-4D60-8158-CB0BDDC51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88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242F6B6-DA20-4909-9F5D-CD6DB28F61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CA2BB2-24AE-42CC-9096-8910E6635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EE823D-62CD-40A1-A89D-BB8F97863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62D59-4773-41FF-8347-EADAA8F1EA33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6520BD-EA37-4A00-94B9-AE56BDB1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EF6042-3723-45DF-92EE-3177328D2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27C8-5D1E-4D60-8158-CB0BDDC51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297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B782D6-4D56-42D6-8A01-74EE0CBEE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906" y="412465"/>
            <a:ext cx="10515600" cy="68685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3A9A49-1E86-44F7-A711-66B2FD0A0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906" y="1253330"/>
            <a:ext cx="10515600" cy="47679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CDF529-9583-41CE-8E98-A24185A18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62D59-4773-41FF-8347-EADAA8F1EA33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0ACF34-3C40-4C40-AEBA-FC2F3F0FB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0B5899-008E-4CB3-B98A-1FD2EF50E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27C8-5D1E-4D60-8158-CB0BDDC51DE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D4DB75-4F57-4501-8ACD-A6A5D18E72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1079471"/>
            <a:ext cx="6087677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9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8BCECE-E976-4777-B0B7-B1C4E3974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BEAA72-04AF-435B-A24E-FAE7124A1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CDE6C-68DF-48CB-83E1-4A2FACA65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62D59-4773-41FF-8347-EADAA8F1EA33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18E3D-8A95-424F-906E-813C38E3C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497B0C-2825-4178-862C-6524CDAD3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27C8-5D1E-4D60-8158-CB0BDDC51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305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B980FF-DF30-4D8C-8179-6522CF635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06DFA5-1E3F-4011-B92E-8D1D0CF3C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DEA0CF-F788-4457-8848-A16613D52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27B040-1BB9-431A-A6A3-03AD6D20E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62D59-4773-41FF-8347-EADAA8F1EA33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970F65-DAF5-4C6D-B46F-EF5AD8AFF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63498D-978C-42CF-80EF-10415F012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27C8-5D1E-4D60-8158-CB0BDDC51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372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0C34F-4F60-47C3-8F4A-D6AB78B9E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0B4DFF-8F46-43F0-86F6-41F50CEE4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7C5B63-2169-4D62-BE60-37ED609E0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CACF0C3-833C-43BB-B9B1-EF0B8B4F2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63B471-79E1-428F-89CB-77F1B2CFED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E9CADE0-8DBF-47E9-9B71-0705D7BB3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62D59-4773-41FF-8347-EADAA8F1EA33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5A3E32-7B41-4AB7-B919-7A8E3B5D7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0EBA4-9AE8-4528-84B5-7150877A8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27C8-5D1E-4D60-8158-CB0BDDC51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30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DB470-3C85-4D4F-A4B1-277FB4AED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23DDF1-7EBF-4EAC-BF15-130B91288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62D59-4773-41FF-8347-EADAA8F1EA33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8707D2C-85F2-48DE-9225-F0CB326DE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721CC4-D0AC-4AC4-875A-CF3F297A3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27C8-5D1E-4D60-8158-CB0BDDC51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746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FD2163D-3FA6-4872-BBDE-69E44B4AE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62D59-4773-41FF-8347-EADAA8F1EA33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96BA606-9711-44AF-B20D-6B6102678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DAE59F-AF42-4551-B026-3E9F9ADEB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27C8-5D1E-4D60-8158-CB0BDDC51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910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DFC7C-9127-4CC8-B5ED-F0B030F29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75DD7F-70E8-4A0F-A061-DF874A85D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07F88F-4AD0-4ECC-A2AC-82AF31FE0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DB9255-DB9B-4100-AD5F-E645725FC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62D59-4773-41FF-8347-EADAA8F1EA33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0D13C4-F237-4E15-A8A5-1D21C1EDB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991691-DFB3-41B4-8C02-E85AA4EF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27C8-5D1E-4D60-8158-CB0BDDC51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2F7553-1652-487A-BD47-A94C8B6B7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D5B6D33-F081-48EC-8949-FF921FADF3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6E9D48-7843-42DA-B6D4-09BF85E95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9DBDEB-11E0-4200-9550-3C855BE53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62D59-4773-41FF-8347-EADAA8F1EA33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9747B7-7524-4E38-93B5-C00CC4121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DDBB5B-75F9-4FA8-BECF-D41472E7D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27C8-5D1E-4D60-8158-CB0BDDC51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8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58633-5366-4BD2-9EC8-5B2D723BE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906" y="248563"/>
            <a:ext cx="10515600" cy="686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ADD62D-A209-447D-A14B-3C1C5BB88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7906" y="159518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83FCE5-4F3E-467C-B2EB-2798BB761B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0200" y="6354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62D59-4773-41FF-8347-EADAA8F1EA33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BB1185-11A4-4D51-8208-A3DCA89777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0" y="63547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A717D3-4E19-457F-AE3D-DB661F66D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6354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D27C8-5D1E-4D60-8158-CB0BDDC51DE6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6CA362-E407-483E-893A-BDB6866C395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3" y="-20128"/>
            <a:ext cx="1230792" cy="122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Akrobat SemiBold" panose="00000700000000000000" pitchFamily="2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krobat Light" panose="00000500000000000000" pitchFamily="2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krobat Light" panose="00000500000000000000" pitchFamily="2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krobat Light" panose="00000500000000000000" pitchFamily="2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krobat Light" panose="00000500000000000000" pitchFamily="2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krobat Light" panose="00000500000000000000" pitchFamily="2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0EE767-207C-4BF6-8583-5F9413E8B5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Основы оказания </a:t>
            </a:r>
            <a:br>
              <a:rPr lang="ru-RU" dirty="0"/>
            </a:br>
            <a:r>
              <a:rPr lang="ru-RU" dirty="0"/>
              <a:t>первой помощи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854F8A4-5582-4CA4-8747-F3EF1F7FA0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Часть 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14FDDD-F527-4B37-B5B2-C04456FA7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976" y="4057655"/>
            <a:ext cx="3646922" cy="2551375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4B8EBA47-832E-4CBE-A19A-5ABB9E058C13}"/>
              </a:ext>
            </a:extLst>
          </p:cNvPr>
          <p:cNvSpPr txBox="1">
            <a:spLocks/>
          </p:cNvSpPr>
          <p:nvPr/>
        </p:nvSpPr>
        <p:spPr>
          <a:xfrm>
            <a:off x="4029814" y="4573602"/>
            <a:ext cx="559439" cy="465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krobat SemiBold" panose="00000700000000000000" pitchFamily="2" charset="-52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dirty="0">
                <a:solidFill>
                  <a:schemeClr val="bg1"/>
                </a:solidFill>
                <a:latin typeface="Akrobat Black" panose="00000A00000000000000" pitchFamily="2" charset="-52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9069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D0F26C-5CB2-445C-A319-A62AB167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оказать первую помощь?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54EAD9-124F-4A99-9DC1-B1C7B7301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906" y="1322341"/>
            <a:ext cx="10515600" cy="88328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Akrobat ExtraBold" panose="00000900000000000000" pitchFamily="2" charset="-52"/>
              </a:rPr>
              <a:t>ЕСЛИ У ПОСТРАДАВШЕГО ОТСУТСТВУЕТ СЕРДЦЕБИЕНИЕ ИЛИ ОН НЕ ДЫШИТ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Akrobat ExtraBold" panose="00000900000000000000" pitchFamily="2" charset="-52"/>
              </a:rPr>
              <a:t>ЕГО МОГУТ СПАСТИ: 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BAB3694E-9035-4368-9DE9-3E647EE394B1}"/>
              </a:ext>
            </a:extLst>
          </p:cNvPr>
          <p:cNvSpPr txBox="1">
            <a:spLocks/>
          </p:cNvSpPr>
          <p:nvPr/>
        </p:nvSpPr>
        <p:spPr>
          <a:xfrm>
            <a:off x="1487906" y="2566707"/>
            <a:ext cx="10515600" cy="4309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Массаж сердца</a:t>
            </a:r>
          </a:p>
          <a:p>
            <a:pPr algn="ctr"/>
            <a:r>
              <a:rPr lang="ru-RU" dirty="0"/>
              <a:t>Искусственное дыхание «рот в рот»</a:t>
            </a:r>
          </a:p>
          <a:p>
            <a:pPr algn="ctr"/>
            <a:r>
              <a:rPr lang="ru-RU" dirty="0"/>
              <a:t>Искусственное дыхание «рот в нос»</a:t>
            </a:r>
          </a:p>
          <a:p>
            <a:pPr algn="ctr"/>
            <a:r>
              <a:rPr lang="ru-RU" dirty="0"/>
              <a:t>Искусственное дыхание с помощью специального устройства</a:t>
            </a:r>
          </a:p>
        </p:txBody>
      </p:sp>
      <p:pic>
        <p:nvPicPr>
          <p:cNvPr id="5" name="object 21">
            <a:extLst>
              <a:ext uri="{FF2B5EF4-FFF2-40B4-BE49-F238E27FC236}">
                <a16:creationId xmlns:a16="http://schemas.microsoft.com/office/drawing/2014/main" id="{EDA96CAC-6E13-4053-88B5-1A94807AF99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5383" y="1754888"/>
            <a:ext cx="2312875" cy="2329807"/>
          </a:xfrm>
          <a:prstGeom prst="rect">
            <a:avLst/>
          </a:prstGeom>
        </p:spPr>
      </p:pic>
      <p:pic>
        <p:nvPicPr>
          <p:cNvPr id="6" name="object 22">
            <a:extLst>
              <a:ext uri="{FF2B5EF4-FFF2-40B4-BE49-F238E27FC236}">
                <a16:creationId xmlns:a16="http://schemas.microsoft.com/office/drawing/2014/main" id="{415058A7-9A1A-4332-A43E-ECE536734AC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22371" y="4721382"/>
            <a:ext cx="2262149" cy="213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48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6A995-8FDC-4B8D-8520-8FC9A7912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оказать первую помощь?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D6F1F0-54B4-471E-A362-B29C1B8E5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Akrobat ExtraBold" panose="00000900000000000000" pitchFamily="2" charset="-52"/>
              </a:rPr>
              <a:t>ЧТОБЫ ПОСТРАДАВШЕМУ ЛЕГЧЕ ДЫШАЛОСЬ, НЕОБХОДИМО ПРЕДПРИНЯТЬ СЛЕДУЮЩИЕ МЕРЫ:</a:t>
            </a:r>
          </a:p>
          <a:p>
            <a:pPr marL="0" indent="0">
              <a:buNone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Положите пострадавшего на бок (устойчивое положение)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Запрокиньте его голову и поднимите подбородок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Выдвиньте нижнюю челюсть</a:t>
            </a:r>
          </a:p>
        </p:txBody>
      </p:sp>
      <p:pic>
        <p:nvPicPr>
          <p:cNvPr id="4" name="object 18">
            <a:extLst>
              <a:ext uri="{FF2B5EF4-FFF2-40B4-BE49-F238E27FC236}">
                <a16:creationId xmlns:a16="http://schemas.microsoft.com/office/drawing/2014/main" id="{E9D01425-4227-46E9-A823-1E3D4F18772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1462" y="4194259"/>
            <a:ext cx="6111240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55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C8441-C42F-4D3E-9CEE-3CD4FA8AB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оказать первую помощь?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714830-FCAD-4273-B376-4784FF89D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Akrobat ExtraBold" panose="00000900000000000000" pitchFamily="2" charset="-52"/>
              </a:rPr>
              <a:t>ЕСЛИ У ПОСТРАДАВШЕГО НАРУЖНОЕ КРОВОТЕЧЕНИ, НЕОБХОДИМО ПРЕДПРИНЯТЬ СЛУДУЮЩИЕ МЕРЫ:</a:t>
            </a:r>
          </a:p>
          <a:p>
            <a:pPr marL="0" indent="0">
              <a:buNone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Осмотрите пострадавшего на наличие кровотечений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Прижмите пальцем артерию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Наложите жгут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Максимально согните конечность в суставе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Надавите на рану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Наложите давящую повязку</a:t>
            </a:r>
          </a:p>
        </p:txBody>
      </p:sp>
      <p:grpSp>
        <p:nvGrpSpPr>
          <p:cNvPr id="4" name="object 18">
            <a:extLst>
              <a:ext uri="{FF2B5EF4-FFF2-40B4-BE49-F238E27FC236}">
                <a16:creationId xmlns:a16="http://schemas.microsoft.com/office/drawing/2014/main" id="{3A29BBE3-E8FA-415B-B07B-B561A65053FD}"/>
              </a:ext>
            </a:extLst>
          </p:cNvPr>
          <p:cNvGrpSpPr/>
          <p:nvPr/>
        </p:nvGrpSpPr>
        <p:grpSpPr>
          <a:xfrm>
            <a:off x="8935626" y="1827652"/>
            <a:ext cx="3147225" cy="4908052"/>
            <a:chOff x="7796838" y="1371656"/>
            <a:chExt cx="4129297" cy="6439579"/>
          </a:xfrm>
        </p:grpSpPr>
        <p:pic>
          <p:nvPicPr>
            <p:cNvPr id="5" name="object 19">
              <a:extLst>
                <a:ext uri="{FF2B5EF4-FFF2-40B4-BE49-F238E27FC236}">
                  <a16:creationId xmlns:a16="http://schemas.microsoft.com/office/drawing/2014/main" id="{5FD90DBA-7062-458A-A9F1-02F9364D462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08159" y="5069560"/>
              <a:ext cx="3617976" cy="2741675"/>
            </a:xfrm>
            <a:prstGeom prst="rect">
              <a:avLst/>
            </a:prstGeom>
          </p:spPr>
        </p:pic>
        <p:pic>
          <p:nvPicPr>
            <p:cNvPr id="6" name="object 20">
              <a:extLst>
                <a:ext uri="{FF2B5EF4-FFF2-40B4-BE49-F238E27FC236}">
                  <a16:creationId xmlns:a16="http://schemas.microsoft.com/office/drawing/2014/main" id="{7ABC4C96-CE43-4FE1-8C12-0B188A86EE4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96838" y="3887319"/>
              <a:ext cx="1688591" cy="1621536"/>
            </a:xfrm>
            <a:prstGeom prst="rect">
              <a:avLst/>
            </a:prstGeom>
          </p:spPr>
        </p:pic>
        <p:pic>
          <p:nvPicPr>
            <p:cNvPr id="7" name="object 21">
              <a:extLst>
                <a:ext uri="{FF2B5EF4-FFF2-40B4-BE49-F238E27FC236}">
                  <a16:creationId xmlns:a16="http://schemas.microsoft.com/office/drawing/2014/main" id="{8E1B9039-AB3A-434B-B49E-CC6C948D149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58084" y="1371656"/>
              <a:ext cx="1578864" cy="1472184"/>
            </a:xfrm>
            <a:prstGeom prst="rect">
              <a:avLst/>
            </a:prstGeom>
          </p:spPr>
        </p:pic>
        <p:pic>
          <p:nvPicPr>
            <p:cNvPr id="8" name="object 22">
              <a:extLst>
                <a:ext uri="{FF2B5EF4-FFF2-40B4-BE49-F238E27FC236}">
                  <a16:creationId xmlns:a16="http://schemas.microsoft.com/office/drawing/2014/main" id="{522A3B2E-A93A-405F-A38B-882F2BBA51B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88467" y="2638304"/>
              <a:ext cx="1751076" cy="1668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0372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168B1-9EC0-4E4E-B459-FDB5A6F7E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оказать первую помощь?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1C795D-D167-47F4-B8B3-EB1ACFCBF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906" y="1253330"/>
            <a:ext cx="10515600" cy="50645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Akrobat ExtraBold" panose="00000900000000000000" pitchFamily="2" charset="-52"/>
              </a:rPr>
              <a:t>ТАКЖЕ НЕ ЗАБЫВАЙТЕ ПРО ПОДРОБНЫЙ ОСМОТР ПОСТРАДАВШЕГО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4BA44018-403E-4367-808B-6C2CCE43F793}"/>
              </a:ext>
            </a:extLst>
          </p:cNvPr>
          <p:cNvSpPr txBox="1">
            <a:spLocks/>
          </p:cNvSpPr>
          <p:nvPr/>
        </p:nvSpPr>
        <p:spPr>
          <a:xfrm>
            <a:off x="2129045" y="2110846"/>
            <a:ext cx="10515600" cy="3142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ru-RU" dirty="0"/>
              <a:t>Проведите осмотр головы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Проведите осмотр шеи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Проведите осмотр груди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Проведите осмотр спины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Проведите осмотр живота и таза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Проведите осмотр конечностей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1A05D2CD-3A9F-4BB5-BF3B-7B4DF312471F}"/>
              </a:ext>
            </a:extLst>
          </p:cNvPr>
          <p:cNvSpPr txBox="1">
            <a:spLocks/>
          </p:cNvSpPr>
          <p:nvPr/>
        </p:nvSpPr>
        <p:spPr>
          <a:xfrm rot="16200000">
            <a:off x="1002528" y="3294262"/>
            <a:ext cx="1434659" cy="4639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Akrobat ExtraBold" panose="00000900000000000000" pitchFamily="2" charset="-52"/>
              </a:rPr>
              <a:t>ОСМОТР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A3C8CF0-4CFA-45A5-BCFD-F273AFC2D5DF}"/>
              </a:ext>
            </a:extLst>
          </p:cNvPr>
          <p:cNvSpPr/>
          <p:nvPr/>
        </p:nvSpPr>
        <p:spPr>
          <a:xfrm>
            <a:off x="1906090" y="2110846"/>
            <a:ext cx="45719" cy="31427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object 16">
            <a:extLst>
              <a:ext uri="{FF2B5EF4-FFF2-40B4-BE49-F238E27FC236}">
                <a16:creationId xmlns:a16="http://schemas.microsoft.com/office/drawing/2014/main" id="{3C9B6E13-18A8-4597-8E0A-ACE33646D6C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0882" y="5604670"/>
            <a:ext cx="10216278" cy="121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11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CD202C-BD28-4BF7-BCD8-F6F877579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оказать первую помощь?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30C0CA-6188-44AC-AFFC-D175015A7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7755" y="1677629"/>
            <a:ext cx="9633513" cy="461965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Наложите повязку при травмах различных областей тела, в том числе </a:t>
            </a:r>
            <a:r>
              <a:rPr lang="ru-RU" dirty="0" err="1"/>
              <a:t>окклюзионной</a:t>
            </a:r>
            <a:r>
              <a:rPr lang="ru-RU" dirty="0"/>
              <a:t> при ранении грудной клетки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Проведите иммобилизацию (с помощью подручных средств или изделий медицинского назначения)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Зафиксируйте шейный отдел позвоночника (вручную, подручными средствами, изделиями медицинского назначения)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Прекратите воздействие опасных химических веществ на пострадавшего (</a:t>
            </a:r>
            <a:r>
              <a:rPr lang="ru-RU" spc="-5" dirty="0">
                <a:cs typeface="Times New Roman"/>
              </a:rPr>
              <a:t>промывание</a:t>
            </a:r>
            <a:r>
              <a:rPr lang="ru-RU" spc="-15" dirty="0">
                <a:cs typeface="Times New Roman"/>
              </a:rPr>
              <a:t> </a:t>
            </a:r>
            <a:r>
              <a:rPr lang="ru-RU" spc="-30" dirty="0">
                <a:cs typeface="Times New Roman"/>
              </a:rPr>
              <a:t>желудка</a:t>
            </a:r>
            <a:r>
              <a:rPr lang="ru-RU" dirty="0">
                <a:cs typeface="Times New Roman"/>
              </a:rPr>
              <a:t> </a:t>
            </a:r>
            <a:r>
              <a:rPr lang="ru-RU" spc="-5" dirty="0">
                <a:cs typeface="Times New Roman"/>
              </a:rPr>
              <a:t>путем</a:t>
            </a:r>
            <a:r>
              <a:rPr lang="ru-RU" spc="5" dirty="0">
                <a:cs typeface="Times New Roman"/>
              </a:rPr>
              <a:t> </a:t>
            </a:r>
            <a:r>
              <a:rPr lang="ru-RU" spc="-5" dirty="0">
                <a:cs typeface="Times New Roman"/>
              </a:rPr>
              <a:t>приема</a:t>
            </a:r>
            <a:r>
              <a:rPr lang="ru-RU" spc="-10" dirty="0">
                <a:cs typeface="Times New Roman"/>
              </a:rPr>
              <a:t> </a:t>
            </a:r>
            <a:r>
              <a:rPr lang="ru-RU" spc="-20" dirty="0">
                <a:cs typeface="Times New Roman"/>
              </a:rPr>
              <a:t>воды</a:t>
            </a:r>
            <a:r>
              <a:rPr lang="ru-RU" spc="-10" dirty="0">
                <a:cs typeface="Times New Roman"/>
              </a:rPr>
              <a:t> </a:t>
            </a:r>
            <a:r>
              <a:rPr lang="ru-RU" dirty="0">
                <a:cs typeface="Times New Roman"/>
              </a:rPr>
              <a:t>и </a:t>
            </a:r>
            <a:r>
              <a:rPr lang="ru-RU" spc="5" dirty="0">
                <a:cs typeface="Times New Roman"/>
              </a:rPr>
              <a:t> </a:t>
            </a:r>
            <a:r>
              <a:rPr lang="ru-RU" spc="-5" dirty="0">
                <a:cs typeface="Times New Roman"/>
              </a:rPr>
              <a:t>вызывания</a:t>
            </a:r>
            <a:r>
              <a:rPr lang="ru-RU" spc="30" dirty="0">
                <a:cs typeface="Times New Roman"/>
              </a:rPr>
              <a:t> </a:t>
            </a:r>
            <a:r>
              <a:rPr lang="ru-RU" spc="-5" dirty="0">
                <a:cs typeface="Times New Roman"/>
              </a:rPr>
              <a:t>рвоты,</a:t>
            </a:r>
            <a:r>
              <a:rPr lang="ru-RU" spc="-15" dirty="0">
                <a:cs typeface="Times New Roman"/>
              </a:rPr>
              <a:t> </a:t>
            </a:r>
            <a:r>
              <a:rPr lang="ru-RU" spc="-20" dirty="0">
                <a:cs typeface="Times New Roman"/>
              </a:rPr>
              <a:t>удаление</a:t>
            </a:r>
            <a:r>
              <a:rPr lang="ru-RU" spc="10" dirty="0">
                <a:cs typeface="Times New Roman"/>
              </a:rPr>
              <a:t> </a:t>
            </a:r>
            <a:r>
              <a:rPr lang="ru-RU" dirty="0">
                <a:cs typeface="Times New Roman"/>
              </a:rPr>
              <a:t>с</a:t>
            </a:r>
            <a:r>
              <a:rPr lang="ru-RU" spc="-5" dirty="0">
                <a:cs typeface="Times New Roman"/>
              </a:rPr>
              <a:t> поврежденной</a:t>
            </a:r>
            <a:r>
              <a:rPr lang="ru-RU" spc="5" dirty="0">
                <a:cs typeface="Times New Roman"/>
              </a:rPr>
              <a:t> </a:t>
            </a:r>
            <a:r>
              <a:rPr lang="ru-RU" dirty="0">
                <a:cs typeface="Times New Roman"/>
              </a:rPr>
              <a:t>поверхности</a:t>
            </a:r>
            <a:r>
              <a:rPr lang="ru-RU" spc="-10" dirty="0">
                <a:cs typeface="Times New Roman"/>
              </a:rPr>
              <a:t> </a:t>
            </a:r>
            <a:r>
              <a:rPr lang="ru-RU" dirty="0">
                <a:cs typeface="Times New Roman"/>
              </a:rPr>
              <a:t>и </a:t>
            </a:r>
            <a:r>
              <a:rPr lang="ru-RU" spc="5" dirty="0">
                <a:cs typeface="Times New Roman"/>
              </a:rPr>
              <a:t> </a:t>
            </a:r>
            <a:r>
              <a:rPr lang="ru-RU" spc="-10" dirty="0">
                <a:cs typeface="Times New Roman"/>
              </a:rPr>
              <a:t>промывание</a:t>
            </a:r>
            <a:r>
              <a:rPr lang="ru-RU" spc="-5" dirty="0">
                <a:cs typeface="Times New Roman"/>
              </a:rPr>
              <a:t> поврежденной</a:t>
            </a:r>
            <a:r>
              <a:rPr lang="ru-RU" spc="20" dirty="0">
                <a:cs typeface="Times New Roman"/>
              </a:rPr>
              <a:t> </a:t>
            </a:r>
            <a:r>
              <a:rPr lang="ru-RU" dirty="0">
                <a:cs typeface="Times New Roman"/>
              </a:rPr>
              <a:t>поверхности</a:t>
            </a:r>
            <a:r>
              <a:rPr lang="ru-RU" spc="-5" dirty="0">
                <a:cs typeface="Times New Roman"/>
              </a:rPr>
              <a:t> </a:t>
            </a:r>
            <a:r>
              <a:rPr lang="ru-RU" spc="-10" dirty="0">
                <a:cs typeface="Times New Roman"/>
              </a:rPr>
              <a:t>проточной</a:t>
            </a:r>
            <a:r>
              <a:rPr lang="ru-RU" spc="-30" dirty="0">
                <a:cs typeface="Times New Roman"/>
              </a:rPr>
              <a:t> </a:t>
            </a:r>
            <a:r>
              <a:rPr lang="ru-RU" spc="-10" dirty="0">
                <a:cs typeface="Times New Roman"/>
              </a:rPr>
              <a:t>водой</a:t>
            </a:r>
            <a:r>
              <a:rPr lang="ru-RU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Проведите местное охлаждение при травмах, химических ожогах и иных воздействиях высоких температур или теплового излучения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/>
              <a:t>Термоизолируйте</a:t>
            </a:r>
            <a:r>
              <a:rPr lang="ru-RU" dirty="0"/>
              <a:t> пострадавшего при обморожениях и других воздействиях низких температур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AC4F23DC-665C-4C0F-8C73-E0A6A65620DA}"/>
              </a:ext>
            </a:extLst>
          </p:cNvPr>
          <p:cNvSpPr txBox="1">
            <a:spLocks/>
          </p:cNvSpPr>
          <p:nvPr/>
        </p:nvSpPr>
        <p:spPr>
          <a:xfrm rot="16200000">
            <a:off x="421122" y="3533738"/>
            <a:ext cx="2773803" cy="5194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Akrobat ExtraBold" panose="00000900000000000000" pitchFamily="2" charset="-52"/>
              </a:rPr>
              <a:t>ОКАЗАНИЕ ПОМОЩИ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CF223E2-5B4B-4050-9B95-F06E07DEEA57}"/>
              </a:ext>
            </a:extLst>
          </p:cNvPr>
          <p:cNvSpPr/>
          <p:nvPr/>
        </p:nvSpPr>
        <p:spPr>
          <a:xfrm>
            <a:off x="1906089" y="1677629"/>
            <a:ext cx="45719" cy="46196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object 23">
            <a:extLst>
              <a:ext uri="{FF2B5EF4-FFF2-40B4-BE49-F238E27FC236}">
                <a16:creationId xmlns:a16="http://schemas.microsoft.com/office/drawing/2014/main" id="{4AC5F77E-C79C-4074-B74E-A48FADD5929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15290" y="5556428"/>
            <a:ext cx="1001925" cy="1043549"/>
          </a:xfrm>
          <a:prstGeom prst="rect">
            <a:avLst/>
          </a:prstGeom>
        </p:spPr>
      </p:pic>
      <p:pic>
        <p:nvPicPr>
          <p:cNvPr id="7" name="object 20">
            <a:extLst>
              <a:ext uri="{FF2B5EF4-FFF2-40B4-BE49-F238E27FC236}">
                <a16:creationId xmlns:a16="http://schemas.microsoft.com/office/drawing/2014/main" id="{77544284-A3EB-42DE-AE96-7EECD6F4C90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96364" y="2084290"/>
            <a:ext cx="1007142" cy="1618578"/>
          </a:xfrm>
          <a:prstGeom prst="rect">
            <a:avLst/>
          </a:prstGeom>
        </p:spPr>
      </p:pic>
      <p:pic>
        <p:nvPicPr>
          <p:cNvPr id="8" name="object 21">
            <a:extLst>
              <a:ext uri="{FF2B5EF4-FFF2-40B4-BE49-F238E27FC236}">
                <a16:creationId xmlns:a16="http://schemas.microsoft.com/office/drawing/2014/main" id="{9EA7F2D2-E342-4AB1-B0B7-7319E8B2750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16421" y="6008136"/>
            <a:ext cx="2890909" cy="719327"/>
          </a:xfrm>
          <a:prstGeom prst="rect">
            <a:avLst/>
          </a:prstGeom>
        </p:spPr>
      </p:pic>
      <p:pic>
        <p:nvPicPr>
          <p:cNvPr id="9" name="object 24">
            <a:extLst>
              <a:ext uri="{FF2B5EF4-FFF2-40B4-BE49-F238E27FC236}">
                <a16:creationId xmlns:a16="http://schemas.microsoft.com/office/drawing/2014/main" id="{97F3215D-B751-4143-858F-90BBBB4CB05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79696" y="266944"/>
            <a:ext cx="1537548" cy="1217824"/>
          </a:xfrm>
          <a:prstGeom prst="rect">
            <a:avLst/>
          </a:prstGeom>
        </p:spPr>
      </p:pic>
      <p:pic>
        <p:nvPicPr>
          <p:cNvPr id="10" name="object 22">
            <a:extLst>
              <a:ext uri="{FF2B5EF4-FFF2-40B4-BE49-F238E27FC236}">
                <a16:creationId xmlns:a16="http://schemas.microsoft.com/office/drawing/2014/main" id="{433AFE0E-EBF6-4C20-881C-ADA615B4692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37578" y="266944"/>
            <a:ext cx="1117572" cy="121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77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298AA-E001-40C0-8D12-E2EA936D3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оказать первую помощь?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58A807B1-AF58-4F15-8BA2-F65DD5C62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906" y="1253330"/>
            <a:ext cx="10515600" cy="50645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Akrobat ExtraBold" panose="00000900000000000000" pitchFamily="2" charset="-52"/>
              </a:rPr>
              <a:t>НЕ ЗАБЫВАЙТЕ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D44524E0-7FF3-49BD-BFD2-2EE4CDA6E18E}"/>
              </a:ext>
            </a:extLst>
          </p:cNvPr>
          <p:cNvSpPr txBox="1">
            <a:spLocks/>
          </p:cNvSpPr>
          <p:nvPr/>
        </p:nvSpPr>
        <p:spPr>
          <a:xfrm>
            <a:off x="1487906" y="1913796"/>
            <a:ext cx="10515600" cy="4309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Придайте пострадавшему оптимальное положение тела</a:t>
            </a:r>
          </a:p>
          <a:p>
            <a:r>
              <a:rPr lang="ru-RU" dirty="0"/>
              <a:t>Контролируйте состояние пострадавшего (сознание, дыхание, кровообращение)</a:t>
            </a:r>
          </a:p>
          <a:p>
            <a:r>
              <a:rPr lang="ru-RU" dirty="0"/>
              <a:t>Оказывайте пострадавшему психологическую поддержку</a:t>
            </a:r>
          </a:p>
          <a:p>
            <a:r>
              <a:rPr lang="ru-RU" dirty="0"/>
              <a:t>Передайте пострадавшего бригаде скорой медицинской помощи </a:t>
            </a:r>
            <a:r>
              <a:rPr lang="ru-RU" sz="1800" dirty="0"/>
              <a:t>(или другим специальным службам, сотрудники которых обязаны оказывать первую медицинскую помощь)</a:t>
            </a:r>
          </a:p>
        </p:txBody>
      </p:sp>
      <p:pic>
        <p:nvPicPr>
          <p:cNvPr id="6" name="object 36">
            <a:extLst>
              <a:ext uri="{FF2B5EF4-FFF2-40B4-BE49-F238E27FC236}">
                <a16:creationId xmlns:a16="http://schemas.microsoft.com/office/drawing/2014/main" id="{DA80BB11-59E6-4106-853E-5F0DFCB38D3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6782" y="4937226"/>
            <a:ext cx="3282984" cy="120502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6DD350-8B93-4C41-9301-DD516E2FA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473" y="4108432"/>
            <a:ext cx="2749568" cy="274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90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98739-8D0F-492B-87F8-5F1810960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Универсальный алгоритм оказание первой помощи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6623838-1242-4DC3-8473-DDBAC4BFF9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t="3221" r="3567"/>
          <a:stretch/>
        </p:blipFill>
        <p:spPr>
          <a:xfrm>
            <a:off x="2272909" y="1133747"/>
            <a:ext cx="8945593" cy="572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62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90AA07-3A51-400C-88FD-17D16B7E3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Состав автомобильной аптечки</a:t>
            </a:r>
          </a:p>
        </p:txBody>
      </p:sp>
      <p:graphicFrame>
        <p:nvGraphicFramePr>
          <p:cNvPr id="4" name="object 9">
            <a:extLst>
              <a:ext uri="{FF2B5EF4-FFF2-40B4-BE49-F238E27FC236}">
                <a16:creationId xmlns:a16="http://schemas.microsoft.com/office/drawing/2014/main" id="{572F9218-A014-4F20-BCD5-44399F6E9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403325"/>
              </p:ext>
            </p:extLst>
          </p:nvPr>
        </p:nvGraphicFramePr>
        <p:xfrm>
          <a:off x="1591326" y="1218879"/>
          <a:ext cx="10308759" cy="53267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4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09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9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№</a:t>
                      </a:r>
                      <a:r>
                        <a:rPr sz="1500" b="1" spc="-45" dirty="0">
                          <a:solidFill>
                            <a:srgbClr val="FFFFFF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п/п</a:t>
                      </a:r>
                      <a:endParaRPr sz="1500" dirty="0">
                        <a:latin typeface="Akrobat Light" panose="00000500000000000000" pitchFamily="2" charset="-52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40790">
                        <a:lnSpc>
                          <a:spcPct val="100000"/>
                        </a:lnSpc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Akrobat Black" panose="00000A00000000000000" pitchFamily="2" charset="-52"/>
                          <a:cs typeface="Times New Roman"/>
                        </a:rPr>
                        <a:t>Наименование</a:t>
                      </a:r>
                      <a:r>
                        <a:rPr sz="1500" b="1" spc="-50" dirty="0">
                          <a:solidFill>
                            <a:srgbClr val="FFFFFF"/>
                          </a:solidFill>
                          <a:latin typeface="Akrobat Black" panose="00000A00000000000000" pitchFamily="2" charset="-52"/>
                          <a:cs typeface="Times New Roman"/>
                        </a:rPr>
                        <a:t> </a:t>
                      </a:r>
                      <a:r>
                        <a:rPr sz="1500" b="1" spc="-20" dirty="0">
                          <a:solidFill>
                            <a:srgbClr val="FFFFFF"/>
                          </a:solidFill>
                          <a:latin typeface="Akrobat Black" panose="00000A00000000000000" pitchFamily="2" charset="-52"/>
                          <a:cs typeface="Times New Roman"/>
                        </a:rPr>
                        <a:t>вложения</a:t>
                      </a:r>
                      <a:endParaRPr sz="1500" dirty="0">
                        <a:latin typeface="Akrobat Black" panose="00000A00000000000000" pitchFamily="2" charset="-52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b="1" spc="-10" dirty="0">
                          <a:solidFill>
                            <a:srgbClr val="FFFFFF"/>
                          </a:solidFill>
                          <a:latin typeface="Akrobat Black" panose="00000A00000000000000" pitchFamily="2" charset="-52"/>
                          <a:cs typeface="Times New Roman"/>
                        </a:rPr>
                        <a:t>Использование</a:t>
                      </a:r>
                      <a:endParaRPr sz="1500" dirty="0">
                        <a:latin typeface="Akrobat Black" panose="00000A00000000000000" pitchFamily="2" charset="-52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1</a:t>
                      </a:r>
                      <a:endParaRPr sz="1500">
                        <a:latin typeface="Akrobat Light" panose="00000500000000000000" pitchFamily="2" charset="-52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Маска</a:t>
                      </a:r>
                      <a:r>
                        <a:rPr sz="1500" spc="-1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медицинская</a:t>
                      </a:r>
                      <a:r>
                        <a:rPr sz="1500" spc="-4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нестерильная</a:t>
                      </a:r>
                      <a:r>
                        <a:rPr sz="1500" spc="-2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одноразовая</a:t>
                      </a:r>
                      <a:endParaRPr sz="1500" dirty="0">
                        <a:latin typeface="Akrobat Light" panose="00000500000000000000" pitchFamily="2" charset="-52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Применяйте</a:t>
                      </a:r>
                      <a:r>
                        <a:rPr sz="1500" spc="-2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для</a:t>
                      </a:r>
                      <a:r>
                        <a:rPr sz="1500" spc="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защиты</a:t>
                      </a: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от</a:t>
                      </a:r>
                      <a:r>
                        <a:rPr sz="1500" spc="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инфекций,</a:t>
                      </a:r>
                      <a:r>
                        <a:rPr sz="1500" spc="-2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1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передающихся</a:t>
                      </a:r>
                      <a:r>
                        <a:rPr sz="1500" spc="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воздушно-капельным</a:t>
                      </a:r>
                      <a:endParaRPr sz="1500">
                        <a:latin typeface="Akrobat Light" panose="00000500000000000000" pitchFamily="2" charset="-52"/>
                        <a:cs typeface="Times New Roman"/>
                      </a:endParaRPr>
                    </a:p>
                    <a:p>
                      <a:pPr marL="762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путем</a:t>
                      </a:r>
                      <a:endParaRPr sz="1500">
                        <a:latin typeface="Akrobat Light" panose="00000500000000000000" pitchFamily="2" charset="-52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2</a:t>
                      </a:r>
                      <a:endParaRPr sz="1500">
                        <a:latin typeface="Akrobat Light" panose="00000500000000000000" pitchFamily="2" charset="-52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1500" spc="-1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Перчатки</a:t>
                      </a:r>
                      <a:r>
                        <a:rPr sz="1500" spc="-2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медицинские</a:t>
                      </a:r>
                      <a:r>
                        <a:rPr sz="1500" spc="-2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нестерильные,</a:t>
                      </a: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размером</a:t>
                      </a:r>
                      <a:r>
                        <a:rPr sz="1500" spc="-1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не</a:t>
                      </a:r>
                      <a:endParaRPr sz="1500">
                        <a:latin typeface="Akrobat Light" panose="00000500000000000000" pitchFamily="2" charset="-52"/>
                        <a:cs typeface="Times New Roman"/>
                      </a:endParaRPr>
                    </a:p>
                    <a:p>
                      <a:pPr marL="698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менее</a:t>
                      </a:r>
                      <a:r>
                        <a:rPr sz="1500" spc="-5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М</a:t>
                      </a:r>
                      <a:endParaRPr sz="1500">
                        <a:latin typeface="Akrobat Light" panose="00000500000000000000" pitchFamily="2" charset="-52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Надевайте</a:t>
                      </a:r>
                      <a:r>
                        <a:rPr sz="150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перед</a:t>
                      </a:r>
                      <a:r>
                        <a:rPr sz="1500" spc="-1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началом</a:t>
                      </a:r>
                      <a:r>
                        <a:rPr sz="150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оказания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первой</a:t>
                      </a: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помощи.</a:t>
                      </a:r>
                      <a:r>
                        <a:rPr sz="1500" spc="-3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Поменяйте,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если</a:t>
                      </a:r>
                      <a:endParaRPr sz="1500">
                        <a:latin typeface="Akrobat Light" panose="00000500000000000000" pitchFamily="2" charset="-52"/>
                        <a:cs typeface="Times New Roman"/>
                      </a:endParaRPr>
                    </a:p>
                    <a:p>
                      <a:pPr marL="762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порвались</a:t>
                      </a:r>
                      <a:endParaRPr sz="1500">
                        <a:latin typeface="Akrobat Light" panose="00000500000000000000" pitchFamily="2" charset="-52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5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3</a:t>
                      </a:r>
                      <a:endParaRPr sz="1500">
                        <a:latin typeface="Akrobat Light" panose="00000500000000000000" pitchFamily="2" charset="-52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1500" spc="-2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Устройство</a:t>
                      </a:r>
                      <a:r>
                        <a:rPr sz="1500" spc="-3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для</a:t>
                      </a:r>
                      <a:r>
                        <a:rPr sz="1500" spc="-1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проведения</a:t>
                      </a:r>
                      <a:r>
                        <a:rPr sz="1500" spc="-1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искусственного</a:t>
                      </a:r>
                      <a:r>
                        <a:rPr sz="1500" spc="-2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дыхания</a:t>
                      </a:r>
                      <a:endParaRPr sz="1500" dirty="0">
                        <a:latin typeface="Akrobat Light" panose="00000500000000000000" pitchFamily="2" charset="-52"/>
                        <a:cs typeface="Times New Roman"/>
                      </a:endParaRPr>
                    </a:p>
                    <a:p>
                      <a:pPr marL="698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500" spc="-2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"Рот-Устройство-Рот"</a:t>
                      </a:r>
                      <a:endParaRPr sz="1500" dirty="0">
                        <a:latin typeface="Akrobat Light" panose="00000500000000000000" pitchFamily="2" charset="-52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Используйте</a:t>
                      </a:r>
                      <a:r>
                        <a:rPr sz="150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для</a:t>
                      </a:r>
                      <a:r>
                        <a:rPr sz="150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выполнения искусственного дыхания </a:t>
                      </a:r>
                      <a:r>
                        <a:rPr sz="150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при</a:t>
                      </a:r>
                      <a:r>
                        <a:rPr sz="1500" spc="-1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проведении</a:t>
                      </a:r>
                      <a:endParaRPr sz="1500" dirty="0">
                        <a:latin typeface="Akrobat Light" panose="00000500000000000000" pitchFamily="2" charset="-52"/>
                        <a:cs typeface="Times New Roman"/>
                      </a:endParaRPr>
                    </a:p>
                    <a:p>
                      <a:pPr marL="762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сердечно-легочной</a:t>
                      </a:r>
                      <a:r>
                        <a:rPr sz="1500" spc="-7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реанимации</a:t>
                      </a:r>
                      <a:endParaRPr sz="1500" dirty="0">
                        <a:latin typeface="Akrobat Light" panose="00000500000000000000" pitchFamily="2" charset="-52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6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4</a:t>
                      </a:r>
                      <a:endParaRPr sz="1500">
                        <a:latin typeface="Akrobat Light" panose="00000500000000000000" pitchFamily="2" charset="-52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Жгут</a:t>
                      </a: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кровоостанавливающий</a:t>
                      </a:r>
                      <a:r>
                        <a:rPr sz="1500" spc="-2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для </a:t>
                      </a:r>
                      <a:r>
                        <a:rPr sz="150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остановки</a:t>
                      </a:r>
                      <a:endParaRPr sz="1500">
                        <a:latin typeface="Akrobat Light" panose="00000500000000000000" pitchFamily="2" charset="-52"/>
                        <a:cs typeface="Times New Roman"/>
                      </a:endParaRPr>
                    </a:p>
                    <a:p>
                      <a:pPr marL="698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артериального</a:t>
                      </a:r>
                      <a:r>
                        <a:rPr sz="1500" spc="-3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кровотечения</a:t>
                      </a:r>
                      <a:endParaRPr sz="1500">
                        <a:latin typeface="Akrobat Light" panose="00000500000000000000" pitchFamily="2" charset="-52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Накладывайте</a:t>
                      </a:r>
                      <a:r>
                        <a:rPr sz="1500" spc="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на</a:t>
                      </a:r>
                      <a:r>
                        <a:rPr sz="150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1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плечо</a:t>
                      </a:r>
                      <a:r>
                        <a:rPr sz="1500" spc="1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или</a:t>
                      </a:r>
                      <a:r>
                        <a:rPr sz="1500" spc="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1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бедро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при</a:t>
                      </a: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сильном</a:t>
                      </a:r>
                      <a:r>
                        <a:rPr sz="1500" spc="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артериальном кровотечении</a:t>
                      </a:r>
                      <a:endParaRPr sz="1500">
                        <a:latin typeface="Akrobat Light" panose="00000500000000000000" pitchFamily="2" charset="-52"/>
                        <a:cs typeface="Times New Roman"/>
                      </a:endParaRPr>
                    </a:p>
                    <a:p>
                      <a:pPr marL="762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выше</a:t>
                      </a:r>
                      <a:r>
                        <a:rPr sz="150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раны</a:t>
                      </a:r>
                      <a:r>
                        <a:rPr sz="150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максимально</a:t>
                      </a:r>
                      <a:r>
                        <a:rPr sz="1500" spc="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2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близко</a:t>
                      </a:r>
                      <a:r>
                        <a:rPr sz="1500" spc="-2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к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ней, поверх</a:t>
                      </a:r>
                      <a:r>
                        <a:rPr sz="1500" spc="-1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одежды</a:t>
                      </a:r>
                      <a:r>
                        <a:rPr sz="1500" spc="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или</a:t>
                      </a:r>
                      <a:r>
                        <a:rPr sz="1500" spc="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тканевой</a:t>
                      </a:r>
                      <a:r>
                        <a:rPr sz="1500" spc="-1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подкладки</a:t>
                      </a:r>
                      <a:endParaRPr sz="1500">
                        <a:latin typeface="Akrobat Light" panose="00000500000000000000" pitchFamily="2" charset="-52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5</a:t>
                      </a:r>
                      <a:endParaRPr sz="1500">
                        <a:latin typeface="Akrobat Light" panose="00000500000000000000" pitchFamily="2" charset="-52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Бинт</a:t>
                      </a:r>
                      <a:r>
                        <a:rPr sz="1500" spc="-2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марлевый</a:t>
                      </a:r>
                      <a:r>
                        <a:rPr sz="1500" spc="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медицинский</a:t>
                      </a:r>
                      <a:r>
                        <a:rPr sz="1500" spc="-3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размером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не</a:t>
                      </a: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менее </a:t>
                      </a:r>
                      <a:r>
                        <a:rPr sz="150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5</a:t>
                      </a:r>
                      <a:r>
                        <a:rPr sz="1500" spc="-2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м</a:t>
                      </a:r>
                      <a:r>
                        <a:rPr sz="1500" spc="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х</a:t>
                      </a:r>
                      <a:endParaRPr sz="1500" dirty="0">
                        <a:latin typeface="Akrobat Light" panose="00000500000000000000" pitchFamily="2" charset="-52"/>
                        <a:cs typeface="Times New Roman"/>
                      </a:endParaRPr>
                    </a:p>
                    <a:p>
                      <a:pPr marL="698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50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10</a:t>
                      </a:r>
                      <a:r>
                        <a:rPr sz="1500" spc="-6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см</a:t>
                      </a:r>
                      <a:endParaRPr sz="1500" dirty="0">
                        <a:latin typeface="Akrobat Light" panose="00000500000000000000" pitchFamily="2" charset="-52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Используйте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для</a:t>
                      </a:r>
                      <a:r>
                        <a:rPr sz="150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наложения</a:t>
                      </a:r>
                      <a:r>
                        <a:rPr sz="150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повязок</a:t>
                      </a:r>
                      <a:r>
                        <a:rPr sz="1500" spc="-1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на</a:t>
                      </a: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разные</a:t>
                      </a: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части</a:t>
                      </a:r>
                      <a:r>
                        <a:rPr sz="1500" spc="-1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тела,</a:t>
                      </a:r>
                      <a:r>
                        <a:rPr sz="150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для</a:t>
                      </a:r>
                      <a:r>
                        <a:rPr sz="150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фиксации</a:t>
                      </a:r>
                      <a:endParaRPr sz="1500" dirty="0">
                        <a:latin typeface="Akrobat Light" panose="00000500000000000000" pitchFamily="2" charset="-52"/>
                        <a:cs typeface="Times New Roman"/>
                      </a:endParaRPr>
                    </a:p>
                    <a:p>
                      <a:pPr marL="762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травмированных</a:t>
                      </a:r>
                      <a:r>
                        <a:rPr sz="1500" spc="-6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конечностей</a:t>
                      </a:r>
                      <a:endParaRPr sz="1500" dirty="0">
                        <a:latin typeface="Akrobat Light" panose="00000500000000000000" pitchFamily="2" charset="-52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6</a:t>
                      </a:r>
                      <a:endParaRPr sz="1500">
                        <a:latin typeface="Akrobat Light" panose="00000500000000000000" pitchFamily="2" charset="-52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Бинт</a:t>
                      </a:r>
                      <a:r>
                        <a:rPr sz="1500" spc="-2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марлевый</a:t>
                      </a:r>
                      <a:r>
                        <a:rPr sz="1500" spc="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медицинский</a:t>
                      </a:r>
                      <a:r>
                        <a:rPr sz="1500" spc="-3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размером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не</a:t>
                      </a: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менее </a:t>
                      </a:r>
                      <a:r>
                        <a:rPr sz="150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7</a:t>
                      </a:r>
                      <a:r>
                        <a:rPr sz="1500" spc="-2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м</a:t>
                      </a:r>
                      <a:r>
                        <a:rPr sz="1500" spc="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х</a:t>
                      </a:r>
                      <a:endParaRPr sz="1500" dirty="0">
                        <a:latin typeface="Akrobat Light" panose="00000500000000000000" pitchFamily="2" charset="-52"/>
                        <a:cs typeface="Times New Roman"/>
                      </a:endParaRPr>
                    </a:p>
                    <a:p>
                      <a:pPr marL="698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50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14</a:t>
                      </a:r>
                      <a:r>
                        <a:rPr sz="1500" spc="-6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см</a:t>
                      </a:r>
                      <a:endParaRPr sz="1500" dirty="0">
                        <a:latin typeface="Akrobat Light" panose="00000500000000000000" pitchFamily="2" charset="-52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62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7</a:t>
                      </a:r>
                      <a:endParaRPr sz="1500">
                        <a:latin typeface="Akrobat Light" panose="00000500000000000000" pitchFamily="2" charset="-52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Салфетки </a:t>
                      </a: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марлевые</a:t>
                      </a:r>
                      <a:r>
                        <a:rPr sz="1500" spc="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медицинские</a:t>
                      </a:r>
                      <a:r>
                        <a:rPr sz="1500" spc="-3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стерильные</a:t>
                      </a: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размером</a:t>
                      </a:r>
                      <a:endParaRPr sz="1500">
                        <a:latin typeface="Akrobat Light" panose="00000500000000000000" pitchFamily="2" charset="-52"/>
                        <a:cs typeface="Times New Roman"/>
                      </a:endParaRPr>
                    </a:p>
                    <a:p>
                      <a:pPr marL="698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не</a:t>
                      </a:r>
                      <a:r>
                        <a:rPr sz="1500" spc="-2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менее</a:t>
                      </a:r>
                      <a:r>
                        <a:rPr sz="1500" spc="-1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16</a:t>
                      </a:r>
                      <a:r>
                        <a:rPr sz="1500" spc="-3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x</a:t>
                      </a: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14</a:t>
                      </a:r>
                      <a:r>
                        <a:rPr sz="1500" spc="-2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см №10</a:t>
                      </a:r>
                      <a:endParaRPr sz="1500">
                        <a:latin typeface="Akrobat Light" panose="00000500000000000000" pitchFamily="2" charset="-52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Применяйте</a:t>
                      </a:r>
                      <a:r>
                        <a:rPr sz="1500" spc="-2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для</a:t>
                      </a:r>
                      <a:r>
                        <a:rPr sz="1500" spc="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закрытия</a:t>
                      </a:r>
                      <a:r>
                        <a:rPr sz="1500" spc="-1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ран</a:t>
                      </a: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и </a:t>
                      </a:r>
                      <a:r>
                        <a:rPr sz="1500" spc="-2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ожоговых</a:t>
                      </a:r>
                      <a:r>
                        <a:rPr sz="150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поверхностей</a:t>
                      </a:r>
                      <a:endParaRPr sz="1500">
                        <a:latin typeface="Akrobat Light" panose="00000500000000000000" pitchFamily="2" charset="-52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28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8</a:t>
                      </a:r>
                      <a:endParaRPr sz="1500">
                        <a:latin typeface="Akrobat Light" panose="00000500000000000000" pitchFamily="2" charset="-52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Лейкопластырь</a:t>
                      </a:r>
                      <a:r>
                        <a:rPr sz="1500" spc="-4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фиксирующий</a:t>
                      </a:r>
                      <a:r>
                        <a:rPr sz="1500" spc="-1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рулонный</a:t>
                      </a:r>
                      <a:r>
                        <a:rPr sz="1500" spc="-3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размером</a:t>
                      </a:r>
                      <a:r>
                        <a:rPr sz="1500" spc="-1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не</a:t>
                      </a:r>
                      <a:endParaRPr sz="1500">
                        <a:latin typeface="Akrobat Light" panose="00000500000000000000" pitchFamily="2" charset="-52"/>
                        <a:cs typeface="Times New Roman"/>
                      </a:endParaRPr>
                    </a:p>
                    <a:p>
                      <a:pPr marL="698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менее</a:t>
                      </a:r>
                      <a:r>
                        <a:rPr sz="1500" spc="-2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2</a:t>
                      </a:r>
                      <a:r>
                        <a:rPr sz="1500" spc="-3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х</a:t>
                      </a:r>
                      <a:r>
                        <a:rPr sz="1500" spc="-2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500</a:t>
                      </a:r>
                      <a:r>
                        <a:rPr sz="1500" spc="-3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см</a:t>
                      </a:r>
                      <a:endParaRPr sz="1500">
                        <a:latin typeface="Akrobat Light" panose="00000500000000000000" pitchFamily="2" charset="-52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Используйте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для закрытия</a:t>
                      </a:r>
                      <a:r>
                        <a:rPr sz="1500" spc="-2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ссадин,</a:t>
                      </a:r>
                      <a:r>
                        <a:rPr sz="1500" spc="-2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потертостей,</a:t>
                      </a:r>
                      <a:r>
                        <a:rPr sz="1500" spc="-4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фиксации</a:t>
                      </a:r>
                      <a:r>
                        <a:rPr sz="1500" spc="-3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стерильных</a:t>
                      </a:r>
                      <a:endParaRPr sz="1500">
                        <a:latin typeface="Akrobat Light" panose="00000500000000000000" pitchFamily="2" charset="-52"/>
                        <a:cs typeface="Times New Roman"/>
                      </a:endParaRPr>
                    </a:p>
                    <a:p>
                      <a:pPr marL="762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салфеток</a:t>
                      </a:r>
                      <a:r>
                        <a:rPr sz="150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на ране,</a:t>
                      </a: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наложения</a:t>
                      </a:r>
                      <a:r>
                        <a:rPr sz="1500" spc="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окклюзионной</a:t>
                      </a:r>
                      <a:r>
                        <a:rPr sz="1500" spc="-4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повязки</a:t>
                      </a:r>
                      <a:r>
                        <a:rPr sz="1500" spc="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при</a:t>
                      </a:r>
                      <a:r>
                        <a:rPr sz="1500" spc="-1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ранении</a:t>
                      </a:r>
                      <a:r>
                        <a:rPr sz="1500" spc="-2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3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груди</a:t>
                      </a:r>
                      <a:endParaRPr sz="1500">
                        <a:latin typeface="Akrobat Light" panose="00000500000000000000" pitchFamily="2" charset="-52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68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9</a:t>
                      </a:r>
                      <a:endParaRPr sz="1500">
                        <a:latin typeface="Akrobat Light" panose="00000500000000000000" pitchFamily="2" charset="-52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Ножницы</a:t>
                      </a:r>
                      <a:endParaRPr sz="1500">
                        <a:latin typeface="Akrobat Light" panose="00000500000000000000" pitchFamily="2" charset="-52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Применяйте</a:t>
                      </a:r>
                      <a:r>
                        <a:rPr sz="1500" spc="-2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для</a:t>
                      </a:r>
                      <a:r>
                        <a:rPr sz="150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разрезания</a:t>
                      </a:r>
                      <a:r>
                        <a:rPr sz="1500" spc="-1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одежды</a:t>
                      </a:r>
                      <a:r>
                        <a:rPr sz="150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для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доступа</a:t>
                      </a:r>
                      <a:r>
                        <a:rPr sz="1500" spc="-1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к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ранению, отрезания</a:t>
                      </a:r>
                      <a:r>
                        <a:rPr sz="1500" spc="-3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бинтов</a:t>
                      </a:r>
                      <a:endParaRPr sz="1500" dirty="0">
                        <a:latin typeface="Akrobat Light" panose="00000500000000000000" pitchFamily="2" charset="-52"/>
                        <a:cs typeface="Times New Roman"/>
                      </a:endParaRPr>
                    </a:p>
                    <a:p>
                      <a:pPr marL="762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50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и</a:t>
                      </a: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лейкопластыря</a:t>
                      </a:r>
                      <a:r>
                        <a:rPr sz="1500" spc="-3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нужной </a:t>
                      </a:r>
                      <a:r>
                        <a:rPr sz="150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длины,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для</a:t>
                      </a:r>
                      <a:r>
                        <a:rPr sz="1500" spc="-10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вскрытия</a:t>
                      </a:r>
                      <a:r>
                        <a:rPr sz="1500" spc="-2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 </a:t>
                      </a:r>
                      <a:r>
                        <a:rPr sz="1500" spc="-15" dirty="0">
                          <a:solidFill>
                            <a:srgbClr val="1F4E79"/>
                          </a:solidFill>
                          <a:latin typeface="Akrobat Light" panose="00000500000000000000" pitchFamily="2" charset="-52"/>
                          <a:cs typeface="Times New Roman"/>
                        </a:rPr>
                        <a:t>упаковок.</a:t>
                      </a:r>
                      <a:endParaRPr sz="1500" dirty="0">
                        <a:latin typeface="Akrobat Light" panose="00000500000000000000" pitchFamily="2" charset="-52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305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17C56-8BE3-4E5C-98DC-E1A7BFB0A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Используемые материалы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B91AB8-0669-4034-B727-06A71F6DA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800" dirty="0"/>
              <a:t>Авторы иллюстраций: 558</a:t>
            </a:r>
            <a:r>
              <a:rPr lang="en-US" sz="800" dirty="0" err="1"/>
              <a:t>ku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778533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43709-4851-47C1-A632-91D44B776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3C82C5-B414-4D4C-A36C-5F97B8C7D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КТО должен оказывать первую помощь?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КОГДА оказывать первую помощь?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КАК оказывать первую помощь?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Универсальный алгоритм оказания первой помощи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Состав автомобильной аптечки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1911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BD1A88-4104-4A4F-B3F4-B6B325B8C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Основы оказания первой помощи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4D0495-FE34-4FA7-983B-61838FCB2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906" y="2212998"/>
            <a:ext cx="10515600" cy="4849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Akrobat Black" panose="00000A00000000000000" pitchFamily="2" charset="-52"/>
              </a:rPr>
              <a:t>ПЕРВУЮ ПОМОЩЬ НЕОБХОДИМО ОКАЗЫВАТЬ ДО ПРИЕЗДА СКОРОЙ ПОМОЩИ!</a:t>
            </a:r>
          </a:p>
        </p:txBody>
      </p:sp>
      <p:pic>
        <p:nvPicPr>
          <p:cNvPr id="4" name="object 28">
            <a:extLst>
              <a:ext uri="{FF2B5EF4-FFF2-40B4-BE49-F238E27FC236}">
                <a16:creationId xmlns:a16="http://schemas.microsoft.com/office/drawing/2014/main" id="{F0ECEE83-093E-4BFB-9D79-5B0E6A662AD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7906" y="3178834"/>
            <a:ext cx="10704094" cy="232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51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58FA3-068B-476C-864C-57E28086E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КТО должен оказывать первую помощь?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7A6571-F3DF-4B79-B0E3-D363F6D58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906" y="1253331"/>
            <a:ext cx="10515600" cy="243143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Akrobat Black" panose="00000A00000000000000" pitchFamily="2" charset="-52"/>
              </a:rPr>
              <a:t>ОБЯЗАНЫ</a:t>
            </a:r>
          </a:p>
          <a:p>
            <a:r>
              <a:rPr lang="ru-RU" dirty="0"/>
              <a:t>Сотрудники органов внутренних дел РФ</a:t>
            </a:r>
          </a:p>
          <a:p>
            <a:r>
              <a:rPr lang="ru-RU" dirty="0"/>
              <a:t>Сотрудники, военнослужащие, работники Государственной противопожарной службы</a:t>
            </a:r>
          </a:p>
          <a:p>
            <a:r>
              <a:rPr lang="ru-RU" dirty="0"/>
              <a:t>Спасатели аварийно-спасательных формирований и служб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70536971-0713-495C-915C-29C04909FA95}"/>
              </a:ext>
            </a:extLst>
          </p:cNvPr>
          <p:cNvSpPr txBox="1">
            <a:spLocks/>
          </p:cNvSpPr>
          <p:nvPr/>
        </p:nvSpPr>
        <p:spPr>
          <a:xfrm>
            <a:off x="1487907" y="5604669"/>
            <a:ext cx="10515599" cy="948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соответствии с федеральным законом или со специальным правилом и имеющие соответствующую подготовку.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87C70F-9F1E-4F80-A0F8-92C13DF59E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4079" b="54843"/>
          <a:stretch/>
        </p:blipFill>
        <p:spPr>
          <a:xfrm>
            <a:off x="9872109" y="1580044"/>
            <a:ext cx="2319891" cy="40246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A096E8-1F74-436A-AC67-FDB9F167F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081" y="3429000"/>
            <a:ext cx="2523842" cy="232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88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6C1AB-2556-4104-9F69-2DB55BF6A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КТО должен оказывать первую помощь?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B99064-595E-4CEE-8497-534E17EA7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906" y="1253331"/>
            <a:ext cx="10515600" cy="14898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Akrobat Black" panose="00000A00000000000000" pitchFamily="2" charset="-52"/>
              </a:rPr>
              <a:t>В ПРАВЕ ОКАЗЫВАТЬ</a:t>
            </a:r>
          </a:p>
          <a:p>
            <a:r>
              <a:rPr lang="ru-RU" dirty="0"/>
              <a:t>Водители транспортных средств</a:t>
            </a:r>
          </a:p>
          <a:p>
            <a:r>
              <a:rPr lang="ru-RU" dirty="0"/>
              <a:t>Другие лица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EF1756B7-67AB-4299-8D58-16EC9EE889C9}"/>
              </a:ext>
            </a:extLst>
          </p:cNvPr>
          <p:cNvSpPr txBox="1">
            <a:spLocks/>
          </p:cNvSpPr>
          <p:nvPr/>
        </p:nvSpPr>
        <p:spPr>
          <a:xfrm>
            <a:off x="2290766" y="5886663"/>
            <a:ext cx="9712740" cy="558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rgbClr val="FF0000"/>
                </a:solidFill>
                <a:latin typeface="Akrobat SemiBold" panose="00000700000000000000" pitchFamily="2" charset="-52"/>
              </a:rPr>
              <a:t>ПРИ НАЛИЧИИ СООТВЕТСТВУЮЩЕЙ ПОДГОТОВКИ ИЛИ НАВЫКОВ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36E358-1B57-41CE-9289-C2C74AC15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707" y="871192"/>
            <a:ext cx="5115615" cy="51156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AA3328-E669-4504-9D55-EDBF26209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131" y="1740748"/>
            <a:ext cx="4425351" cy="442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43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9A74-E9FE-453E-AC01-D9F42C7EB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Когда оказывать первую помощь?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0F7A8E-9F7A-4485-B032-FDB81EDC4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0034" y="1497773"/>
            <a:ext cx="9340952" cy="4476019"/>
          </a:xfrm>
        </p:spPr>
        <p:txBody>
          <a:bodyPr/>
          <a:lstStyle/>
          <a:p>
            <a:r>
              <a:rPr lang="ru-RU" dirty="0"/>
              <a:t>Бессознательное состояние</a:t>
            </a:r>
          </a:p>
          <a:p>
            <a:r>
              <a:rPr lang="ru-RU" dirty="0"/>
              <a:t>Остановилось дыхание и кровообращение</a:t>
            </a:r>
          </a:p>
          <a:p>
            <a:r>
              <a:rPr lang="ru-RU" dirty="0"/>
              <a:t>Наружные кровотечения</a:t>
            </a:r>
          </a:p>
          <a:p>
            <a:r>
              <a:rPr lang="ru-RU" dirty="0"/>
              <a:t>Инородные тела верхних дыхательных путей</a:t>
            </a:r>
          </a:p>
          <a:p>
            <a:r>
              <a:rPr lang="ru-RU" dirty="0"/>
              <a:t>Травмы различных областей тела</a:t>
            </a:r>
          </a:p>
          <a:p>
            <a:r>
              <a:rPr lang="ru-RU" dirty="0"/>
              <a:t>Ожоги, эффекты воздействия высоких температур, теплового излучения</a:t>
            </a:r>
          </a:p>
          <a:p>
            <a:r>
              <a:rPr lang="ru-RU" dirty="0"/>
              <a:t>Отморожения и другие эффекты воздействия низких температур</a:t>
            </a:r>
          </a:p>
          <a:p>
            <a:r>
              <a:rPr lang="ru-RU" dirty="0"/>
              <a:t>Отравление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8218921B-DD52-4CD0-9995-D3F99A86F32F}"/>
              </a:ext>
            </a:extLst>
          </p:cNvPr>
          <p:cNvSpPr txBox="1">
            <a:spLocks/>
          </p:cNvSpPr>
          <p:nvPr/>
        </p:nvSpPr>
        <p:spPr>
          <a:xfrm rot="16200000">
            <a:off x="390928" y="2930021"/>
            <a:ext cx="3551354" cy="686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Akrobat ExtraBold" panose="00000900000000000000" pitchFamily="2" charset="-52"/>
              </a:rPr>
              <a:t>У ПОСТРАДАВШЕГО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01480EA-ECD8-40BA-A65F-A34DE6A45B29}"/>
              </a:ext>
            </a:extLst>
          </p:cNvPr>
          <p:cNvSpPr/>
          <p:nvPr/>
        </p:nvSpPr>
        <p:spPr>
          <a:xfrm>
            <a:off x="2287080" y="1497773"/>
            <a:ext cx="45719" cy="44760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672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9FCEF-353F-4235-8E20-3207BE4BF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оказать первую помощь?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21D023-8ECD-4183-85EA-15709BE4A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906" y="1350465"/>
            <a:ext cx="10515600" cy="51209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Akrobat Black" panose="00000A00000000000000" pitchFamily="2" charset="-52"/>
              </a:rPr>
              <a:t>В ПЕРВУЮ ОЧЕРЕДЬ ОЦЕНИТЕ ОБСТАНОВКУ И ОБЕСПЕЧЬТЕ БЕЗОПАСНЫЕ УСЛОВИЯ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C522D04A-773A-4279-B59A-A231F896E976}"/>
              </a:ext>
            </a:extLst>
          </p:cNvPr>
          <p:cNvSpPr txBox="1">
            <a:spLocks/>
          </p:cNvSpPr>
          <p:nvPr/>
        </p:nvSpPr>
        <p:spPr>
          <a:xfrm>
            <a:off x="1487906" y="2091449"/>
            <a:ext cx="10515600" cy="4073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/>
              <a:t>Оцените обстановку, угрожает ли что-либо Вашей жизни и здоровью?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/>
              <a:t>Угрожает ли что-либо жизни и здоровью пострадавшего?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/>
              <a:t>Устраните угрозу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/>
              <a:t>Устраните причину нанесения вреда здоровью пострадавшему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/>
              <a:t>Оцените количество пострадавших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/>
              <a:t>Извлеките пострадавшего из транспортного средства или других труднодоступных мест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/>
              <a:t>Переместите пострадавшего в безопасное место</a:t>
            </a:r>
          </a:p>
        </p:txBody>
      </p:sp>
      <p:pic>
        <p:nvPicPr>
          <p:cNvPr id="5" name="object 25">
            <a:extLst>
              <a:ext uri="{FF2B5EF4-FFF2-40B4-BE49-F238E27FC236}">
                <a16:creationId xmlns:a16="http://schemas.microsoft.com/office/drawing/2014/main" id="{6ADBA098-D22B-4F01-B163-E4D8F061545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9782" y="4807390"/>
            <a:ext cx="1342218" cy="195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83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41545-7FFF-41D1-831B-E08A0B900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оказать первую помощь?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209D84-1579-4BC7-96B9-0FCD9DBE9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9283" y="1259310"/>
            <a:ext cx="7292846" cy="16890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Akrobat Black" panose="00000A00000000000000" pitchFamily="2" charset="-52"/>
              </a:rPr>
              <a:t>ВЫЗОВЕТЕ СКОРУЮ МЕДИЦИНСКУЮ ПОМОЩЬ ИЛИ ДРУГУЮ СПЕЦИАЛЬНУЮ СЛУЖБУ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E19D9F-1363-4988-9DDD-011F07D15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56863" y="2103833"/>
            <a:ext cx="5177686" cy="449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66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1FAD2-F073-4BFC-8673-ECA0D3F19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оказать первую помощь?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BB3560-CEB3-49D8-A3C8-C01DEAA3B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906" y="1253331"/>
            <a:ext cx="10515600" cy="53925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Akrobat ExtraBold" panose="00000900000000000000" pitchFamily="2" charset="-52"/>
              </a:rPr>
              <a:t>Определите наличие сознания о пострадавшего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AB0CC447-A4DA-44E0-8D8D-478583E73D3B}"/>
              </a:ext>
            </a:extLst>
          </p:cNvPr>
          <p:cNvSpPr txBox="1">
            <a:spLocks/>
          </p:cNvSpPr>
          <p:nvPr/>
        </p:nvSpPr>
        <p:spPr>
          <a:xfrm>
            <a:off x="1359649" y="2238649"/>
            <a:ext cx="10515600" cy="2496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krobat Light" panose="000005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ru-RU" dirty="0"/>
              <a:t>Запрокиньте голову и поднимите подбородок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Выдвиньте нижнюю челюсть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Послушайте, дышит ли пострадавший? Есть ли у него зрение? Осязание?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Определите наличие кровообращения, проверьте пульс на магистральных артериях</a:t>
            </a:r>
          </a:p>
        </p:txBody>
      </p:sp>
      <p:pic>
        <p:nvPicPr>
          <p:cNvPr id="5" name="object 28">
            <a:extLst>
              <a:ext uri="{FF2B5EF4-FFF2-40B4-BE49-F238E27FC236}">
                <a16:creationId xmlns:a16="http://schemas.microsoft.com/office/drawing/2014/main" id="{41490336-CEDA-40BD-8269-D2AA414D6C5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7468" y="4570730"/>
            <a:ext cx="3631709" cy="2287270"/>
          </a:xfrm>
          <a:prstGeom prst="rect">
            <a:avLst/>
          </a:prstGeom>
        </p:spPr>
      </p:pic>
      <p:pic>
        <p:nvPicPr>
          <p:cNvPr id="6" name="object 29">
            <a:extLst>
              <a:ext uri="{FF2B5EF4-FFF2-40B4-BE49-F238E27FC236}">
                <a16:creationId xmlns:a16="http://schemas.microsoft.com/office/drawing/2014/main" id="{B555093E-2421-40E4-85C8-BA89515C37A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flipH="1">
            <a:off x="6617449" y="4291419"/>
            <a:ext cx="2750864" cy="256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150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757</Words>
  <Application>Microsoft Office PowerPoint</Application>
  <PresentationFormat>Широкоэкранный</PresentationFormat>
  <Paragraphs>141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Akrobat Black</vt:lpstr>
      <vt:lpstr>Arial</vt:lpstr>
      <vt:lpstr>Times New Roman</vt:lpstr>
      <vt:lpstr>Akrobat Light</vt:lpstr>
      <vt:lpstr>Akrobat SemiBold</vt:lpstr>
      <vt:lpstr>Calibri</vt:lpstr>
      <vt:lpstr>Akrobat ExtraBold</vt:lpstr>
      <vt:lpstr>Тема Office</vt:lpstr>
      <vt:lpstr>Основы оказания  первой помощи</vt:lpstr>
      <vt:lpstr>План</vt:lpstr>
      <vt:lpstr>Основы оказания первой помощи</vt:lpstr>
      <vt:lpstr>КТО должен оказывать первую помощь?</vt:lpstr>
      <vt:lpstr>КТО должен оказывать первую помощь?</vt:lpstr>
      <vt:lpstr>Когда оказывать первую помощь?</vt:lpstr>
      <vt:lpstr>Как оказать первую помощь?</vt:lpstr>
      <vt:lpstr>Как оказать первую помощь?</vt:lpstr>
      <vt:lpstr>Как оказать первую помощь?</vt:lpstr>
      <vt:lpstr>Как оказать первую помощь?</vt:lpstr>
      <vt:lpstr>Как оказать первую помощь?</vt:lpstr>
      <vt:lpstr>Как оказать первую помощь?</vt:lpstr>
      <vt:lpstr>Как оказать первую помощь?</vt:lpstr>
      <vt:lpstr>Как оказать первую помощь?</vt:lpstr>
      <vt:lpstr>Как оказать первую помощь?</vt:lpstr>
      <vt:lpstr>Универсальный алгоритм оказание первой помощи</vt:lpstr>
      <vt:lpstr>Состав автомобильной аптечки</vt:lpstr>
      <vt:lpstr>Используемые материалы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Andrew Dudkin</dc:creator>
  <cp:lastModifiedBy>Andrew Dudkin</cp:lastModifiedBy>
  <cp:revision>38</cp:revision>
  <dcterms:created xsi:type="dcterms:W3CDTF">2021-07-22T08:29:11Z</dcterms:created>
  <dcterms:modified xsi:type="dcterms:W3CDTF">2021-08-05T01:54:13Z</dcterms:modified>
</cp:coreProperties>
</file>