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92" r:id="rId22"/>
    <p:sldId id="277" r:id="rId23"/>
    <p:sldId id="276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</p:sldIdLst>
  <p:sldSz cx="12192000" cy="6858000"/>
  <p:notesSz cx="6858000" cy="9144000"/>
  <p:embeddedFontLst>
    <p:embeddedFont>
      <p:font typeface="Yu Gothic" panose="020B0400000000000000" pitchFamily="34" charset="-128"/>
      <p:regular r:id="rId41"/>
      <p:bold r:id="rId42"/>
    </p:embeddedFont>
    <p:embeddedFont>
      <p:font typeface="Akrobat" panose="00000600000000000000" pitchFamily="2" charset="-52"/>
      <p:regular r:id="rId43"/>
      <p:bold r:id="rId44"/>
    </p:embeddedFont>
    <p:embeddedFont>
      <p:font typeface="Akrobat Black" panose="00000A00000000000000" pitchFamily="2" charset="-52"/>
      <p:bold r:id="rId45"/>
    </p:embeddedFont>
    <p:embeddedFont>
      <p:font typeface="Akrobat ExtraBold" panose="00000900000000000000" pitchFamily="2" charset="-52"/>
      <p:bold r:id="rId46"/>
    </p:embeddedFont>
    <p:embeddedFont>
      <p:font typeface="Akrobat Light" panose="00000500000000000000" pitchFamily="2" charset="-52"/>
      <p:regular r:id="rId47"/>
    </p:embeddedFont>
    <p:embeddedFont>
      <p:font typeface="Akrobat SemiBold" panose="00000700000000000000" pitchFamily="2" charset="-52"/>
      <p:bold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9712" autoAdjust="0"/>
  </p:normalViewPr>
  <p:slideViewPr>
    <p:cSldViewPr snapToGrid="0">
      <p:cViewPr>
        <p:scale>
          <a:sx n="75" d="100"/>
          <a:sy n="75" d="100"/>
        </p:scale>
        <p:origin x="1478" y="2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1744" y="8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openxmlformats.org/officeDocument/2006/relationships/font" Target="fonts/font5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09BA8386-B4BC-4818-8D04-912F532BC65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2844883-1D41-4390-9475-970390D441F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4E7832-DC70-4106-8487-D3747F5390E6}" type="datetimeFigureOut">
              <a:rPr lang="ru-RU" smtClean="0"/>
              <a:t>05.08.2021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B29964A-0BF7-47DC-ABC4-1F061E2C25E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1216EEA-42D2-4F84-9CE6-668B66C45F9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57B1E-30A7-4DC8-8080-98BFCEC05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34383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2E77B5-B0E7-42E7-B824-433669069B6E}" type="datetimeFigureOut">
              <a:rPr lang="ru-RU" smtClean="0"/>
              <a:t>05.08.2021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68E067-43A2-4449-B381-623EF5C69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5422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ИДЕЯ: НА АПТЕЧКЕ ЦИФРА 1 И 2 (части)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8E067-43A2-4449-B381-623EF5C696C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7815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ПРЕДЛОЖЕНИЕ: ТАКИЕ ШТУКИ ВЫДЕЛИТЬ КРАСНЫМ НА МАКЕТЕ ЧЕЛОВЕКА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8E067-43A2-4449-B381-623EF5C696C2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98674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8E067-43A2-4449-B381-623EF5C696C2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7783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ПЕРЕДЕЛАТЬ В СОВРЕМЕННЫЙ ФОРМАТ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8E067-43A2-4449-B381-623EF5C696C2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7159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8E067-43A2-4449-B381-623EF5C696C2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71091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8E067-43A2-4449-B381-623EF5C696C2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1788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744517-593B-44DD-B767-6F6D7986EC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18267" y="1405327"/>
            <a:ext cx="9144000" cy="2387600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Akrobat ExtraBold" panose="00000900000000000000" pitchFamily="2" charset="-52"/>
              </a:defRPr>
            </a:lvl1pPr>
          </a:lstStyle>
          <a:p>
            <a:r>
              <a:rPr lang="ru-RU" dirty="0"/>
              <a:t>РЕГИОНАЛЬНЫЙ ЦЕНТР ОБЩЕСТВЕННОГО ЗДОРОВЬЯ И МЕДИЦИНСКОЙ ПРОФИЛАКТИКИ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E00A9E0-C5F9-4889-9ADF-BE5D8974144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218267" y="3928533"/>
            <a:ext cx="9144000" cy="465667"/>
          </a:xfrm>
        </p:spPr>
        <p:txBody>
          <a:bodyPr/>
          <a:lstStyle>
            <a:lvl1pPr marL="0" indent="0" algn="ctr">
              <a:buNone/>
              <a:defRPr sz="2400">
                <a:latin typeface="Akrobat SemiBold" panose="00000700000000000000" pitchFamily="2" charset="-5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Смоленская область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1C0F43-C05D-4D92-81C6-3953AD8D5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401" y="6356347"/>
            <a:ext cx="2743200" cy="365125"/>
          </a:xfrm>
        </p:spPr>
        <p:txBody>
          <a:bodyPr/>
          <a:lstStyle/>
          <a:p>
            <a:fld id="{5C762D59-4773-41FF-8347-EADAA8F1EA33}" type="datetimeFigureOut">
              <a:rPr lang="ru-RU" smtClean="0"/>
              <a:t>05.08.2021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4B7460-F269-4FEB-A32F-8871B16D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24400" y="6356348"/>
            <a:ext cx="41148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C06C1F-D4AE-42AB-8EBC-94446E58F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56349"/>
            <a:ext cx="2743200" cy="365125"/>
          </a:xfrm>
        </p:spPr>
        <p:txBody>
          <a:bodyPr/>
          <a:lstStyle/>
          <a:p>
            <a:fld id="{56FD27C8-5D1E-4D60-8158-CB0BDDC51DE6}" type="slidenum">
              <a:rPr lang="ru-RU" smtClean="0"/>
              <a:t>‹#›</a:t>
            </a:fld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368D7A3-4B92-40B5-8B1A-F9928BB2356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767" y="3834862"/>
            <a:ext cx="3444300" cy="2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057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E1DFE5-6979-45D4-9B63-977F6B8C2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C108244-940D-4AD8-A896-1BF23A537A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2F7466-3402-4266-B1EC-68CEB9D30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62D59-4773-41FF-8347-EADAA8F1EA33}" type="datetimeFigureOut">
              <a:rPr lang="ru-RU" smtClean="0"/>
              <a:t>05.08.2021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A942B5-7A05-4B2C-8B24-500EBD14C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6B882D-085B-49D8-9AC7-538F989E7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D27C8-5D1E-4D60-8158-CB0BDDC51D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3882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242F6B6-DA20-4909-9F5D-CD6DB28F61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2CA2BB2-24AE-42CC-9096-8910E6635B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EE823D-62CD-40A1-A89D-BB8F97863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62D59-4773-41FF-8347-EADAA8F1EA33}" type="datetimeFigureOut">
              <a:rPr lang="ru-RU" smtClean="0"/>
              <a:t>05.08.2021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6520BD-EA37-4A00-94B9-AE56BDB1E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EF6042-3723-45DF-92EE-3177328D2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D27C8-5D1E-4D60-8158-CB0BDDC51D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2297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B782D6-4D56-42D6-8A01-74EE0CBEE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906" y="412465"/>
            <a:ext cx="10515600" cy="686858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43A9A49-1E86-44F7-A711-66B2FD0A09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7906" y="1253330"/>
            <a:ext cx="10515600" cy="47679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CDF529-9583-41CE-8E98-A24185A18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62D59-4773-41FF-8347-EADAA8F1EA33}" type="datetimeFigureOut">
              <a:rPr lang="ru-RU" smtClean="0"/>
              <a:t>05.08.2021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0ACF34-3C40-4C40-AEBA-FC2F3F0FB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0B5899-008E-4CB3-B98A-1FD2EF50E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D27C8-5D1E-4D60-8158-CB0BDDC51DE6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1D4DB75-4F57-4501-8ACD-A6A5D18E72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199" y="1079471"/>
            <a:ext cx="6087677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795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8BCECE-E976-4777-B0B7-B1C4E3974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FBEAA72-04AF-435B-A24E-FAE7124A19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63CDE6C-68DF-48CB-83E1-4A2FACA65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62D59-4773-41FF-8347-EADAA8F1EA33}" type="datetimeFigureOut">
              <a:rPr lang="ru-RU" smtClean="0"/>
              <a:t>05.08.2021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918E3D-8A95-424F-906E-813C38E3C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497B0C-2825-4178-862C-6524CDAD3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D27C8-5D1E-4D60-8158-CB0BDDC51D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2305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B980FF-DF30-4D8C-8179-6522CF635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06DFA5-1E3F-4011-B92E-8D1D0CF3CD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9DEA0CF-F788-4457-8848-A16613D52E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927B040-1BB9-431A-A6A3-03AD6D20E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62D59-4773-41FF-8347-EADAA8F1EA33}" type="datetimeFigureOut">
              <a:rPr lang="ru-RU" smtClean="0"/>
              <a:t>05.08.2021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970F65-DAF5-4C6D-B46F-EF5AD8AFF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F63498D-978C-42CF-80EF-10415F012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D27C8-5D1E-4D60-8158-CB0BDDC51D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0372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A0C34F-4F60-47C3-8F4A-D6AB78B9E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0B4DFF-8F46-43F0-86F6-41F50CEE4D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77C5B63-2169-4D62-BE60-37ED609E00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CACF0C3-833C-43BB-B9B1-EF0B8B4F26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63B471-79E1-428F-89CB-77F1B2CFED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E9CADE0-8DBF-47E9-9B71-0705D7BB3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62D59-4773-41FF-8347-EADAA8F1EA33}" type="datetimeFigureOut">
              <a:rPr lang="ru-RU" smtClean="0"/>
              <a:t>05.08.2021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65A3E32-7B41-4AB7-B919-7A8E3B5D7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850EBA4-9AE8-4528-84B5-7150877A8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D27C8-5D1E-4D60-8158-CB0BDDC51D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3309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4DB470-3C85-4D4F-A4B1-277FB4AED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623DDF1-7EBF-4EAC-BF15-130B91288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62D59-4773-41FF-8347-EADAA8F1EA33}" type="datetimeFigureOut">
              <a:rPr lang="ru-RU" smtClean="0"/>
              <a:t>05.08.2021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8707D2C-85F2-48DE-9225-F0CB326DE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D721CC4-D0AC-4AC4-875A-CF3F297A3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D27C8-5D1E-4D60-8158-CB0BDDC51D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6746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FD2163D-3FA6-4872-BBDE-69E44B4AE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62D59-4773-41FF-8347-EADAA8F1EA33}" type="datetimeFigureOut">
              <a:rPr lang="ru-RU" smtClean="0"/>
              <a:t>05.08.2021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96BA606-9711-44AF-B20D-6B6102678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1DAE59F-AF42-4551-B026-3E9F9ADEB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D27C8-5D1E-4D60-8158-CB0BDDC51D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7910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EDFC7C-9127-4CC8-B5ED-F0B030F29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75DD7F-70E8-4A0F-A061-DF874A85D1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107F88F-4AD0-4ECC-A2AC-82AF31FE0A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6DB9255-DB9B-4100-AD5F-E645725FC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62D59-4773-41FF-8347-EADAA8F1EA33}" type="datetimeFigureOut">
              <a:rPr lang="ru-RU" smtClean="0"/>
              <a:t>05.08.2021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E0D13C4-F237-4E15-A8A5-1D21C1EDB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B991691-DFB3-41B4-8C02-E85AA4EF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D27C8-5D1E-4D60-8158-CB0BDDC51D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08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2F7553-1652-487A-BD47-A94C8B6B7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D5B6D33-F081-48EC-8949-FF921FADF3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A6E9D48-7843-42DA-B6D4-09BF85E956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9DBDEB-11E0-4200-9550-3C855BE53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62D59-4773-41FF-8347-EADAA8F1EA33}" type="datetimeFigureOut">
              <a:rPr lang="ru-RU" smtClean="0"/>
              <a:t>05.08.2021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9747B7-7524-4E38-93B5-C00CC4121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DDBB5B-75F9-4FA8-BECF-D41472E7D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D27C8-5D1E-4D60-8158-CB0BDDC51D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785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C58633-5366-4BD2-9EC8-5B2D723BE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906" y="248563"/>
            <a:ext cx="10515600" cy="6868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9ADD62D-A209-447D-A14B-3C1C5BB885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87906" y="1595187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83FCE5-4F3E-467C-B2EB-2798BB761B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00200" y="63547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762D59-4773-41FF-8347-EADAA8F1EA33}" type="datetimeFigureOut">
              <a:rPr lang="ru-RU" smtClean="0"/>
              <a:t>05.08.2021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BB1185-11A4-4D51-8208-A3DCA89777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0" y="63547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A717D3-4E19-457F-AE3D-DB661F66DA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0" y="63547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FD27C8-5D1E-4D60-8158-CB0BDDC51DE6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D6CA362-E407-483E-893A-BDB6866C395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3" y="-20128"/>
            <a:ext cx="1230792" cy="122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511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>
              <a:lumMod val="75000"/>
            </a:schemeClr>
          </a:solidFill>
          <a:latin typeface="Akrobat SemiBold" panose="00000700000000000000" pitchFamily="2" charset="-5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krobat Light" panose="00000500000000000000" pitchFamily="2" charset="-52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krobat Light" panose="00000500000000000000" pitchFamily="2" charset="-52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krobat Light" panose="00000500000000000000" pitchFamily="2" charset="-52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krobat Light" panose="00000500000000000000" pitchFamily="2" charset="-52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krobat Light" panose="00000500000000000000" pitchFamily="2" charset="-5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0EE767-207C-4BF6-8583-5F9413E8B5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Основы оказания </a:t>
            </a:r>
            <a:br>
              <a:rPr lang="ru-RU" dirty="0"/>
            </a:br>
            <a:r>
              <a:rPr lang="ru-RU" dirty="0"/>
              <a:t>первой помощи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854F8A4-5582-4CA4-8747-F3EF1F7FA0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Часть 2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13D403-A039-40F0-932B-FF05EAAC8C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5372" y="3994281"/>
            <a:ext cx="3646922" cy="2551375"/>
          </a:xfrm>
          <a:prstGeom prst="rect">
            <a:avLst/>
          </a:prstGeom>
        </p:spPr>
      </p:pic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B7B76AF8-3FF2-4B49-A1E9-C5B3592781A4}"/>
              </a:ext>
            </a:extLst>
          </p:cNvPr>
          <p:cNvSpPr txBox="1">
            <a:spLocks/>
          </p:cNvSpPr>
          <p:nvPr/>
        </p:nvSpPr>
        <p:spPr>
          <a:xfrm>
            <a:off x="3821584" y="4529806"/>
            <a:ext cx="559439" cy="465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krobat SemiBold" panose="00000700000000000000" pitchFamily="2" charset="-52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solidFill>
                  <a:schemeClr val="bg1"/>
                </a:solidFill>
                <a:latin typeface="Akrobat Black" panose="00000A00000000000000" pitchFamily="2" charset="-52"/>
              </a:rPr>
              <a:t>2</a:t>
            </a:r>
            <a:endParaRPr lang="ru-RU" sz="4400" dirty="0">
              <a:solidFill>
                <a:schemeClr val="bg1"/>
              </a:solidFill>
              <a:latin typeface="Akrobat Black" panose="00000A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490691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B22620-18BD-453E-8E9D-326B7F5FB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Первая помощь при сердечном приступе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1C1DE931-1A8F-49E1-8DF6-4DEC35C89A2E}"/>
              </a:ext>
            </a:extLst>
          </p:cNvPr>
          <p:cNvSpPr txBox="1">
            <a:spLocks/>
          </p:cNvSpPr>
          <p:nvPr/>
        </p:nvSpPr>
        <p:spPr>
          <a:xfrm>
            <a:off x="1487906" y="1374874"/>
            <a:ext cx="10515600" cy="4396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3200" dirty="0">
                <a:solidFill>
                  <a:srgbClr val="FF0000"/>
                </a:solidFill>
                <a:latin typeface="Akrobat ExtraBold" panose="00000900000000000000" pitchFamily="2" charset="-52"/>
              </a:rPr>
              <a:t>ЗАПРЕЩАЕТСЯ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A5739A51-9897-48C8-A7D3-43383191B68C}"/>
              </a:ext>
            </a:extLst>
          </p:cNvPr>
          <p:cNvSpPr txBox="1">
            <a:spLocks/>
          </p:cNvSpPr>
          <p:nvPr/>
        </p:nvSpPr>
        <p:spPr>
          <a:xfrm>
            <a:off x="1487906" y="2090093"/>
            <a:ext cx="10515600" cy="47679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>
              <a:buFont typeface="Arial" panose="020B0604020202020204" pitchFamily="34" charset="0"/>
              <a:buAutoNum type="arabicPeriod"/>
            </a:pPr>
            <a:r>
              <a:rPr lang="ru-RU" dirty="0">
                <a:solidFill>
                  <a:srgbClr val="FF0000"/>
                </a:solidFill>
                <a:latin typeface="Akrobat" panose="00000600000000000000" pitchFamily="2" charset="-52"/>
              </a:rPr>
              <a:t>Вставать</a:t>
            </a:r>
          </a:p>
          <a:p>
            <a:pPr marL="514350" indent="-514350" algn="ctr">
              <a:buFont typeface="Arial" panose="020B0604020202020204" pitchFamily="34" charset="0"/>
              <a:buAutoNum type="arabicPeriod"/>
            </a:pPr>
            <a:r>
              <a:rPr lang="ru-RU" dirty="0">
                <a:solidFill>
                  <a:srgbClr val="FF0000"/>
                </a:solidFill>
                <a:latin typeface="Akrobat" panose="00000600000000000000" pitchFamily="2" charset="-52"/>
              </a:rPr>
              <a:t>Ходить</a:t>
            </a:r>
          </a:p>
          <a:p>
            <a:pPr marL="514350" indent="-514350" algn="ctr">
              <a:buFont typeface="Arial" panose="020B0604020202020204" pitchFamily="34" charset="0"/>
              <a:buAutoNum type="arabicPeriod"/>
            </a:pPr>
            <a:r>
              <a:rPr lang="ru-RU" dirty="0">
                <a:solidFill>
                  <a:srgbClr val="FF0000"/>
                </a:solidFill>
                <a:latin typeface="Akrobat" panose="00000600000000000000" pitchFamily="2" charset="-52"/>
              </a:rPr>
              <a:t>Курить</a:t>
            </a:r>
          </a:p>
          <a:p>
            <a:pPr marL="514350" indent="-514350" algn="ctr">
              <a:buFont typeface="Arial" panose="020B0604020202020204" pitchFamily="34" charset="0"/>
              <a:buAutoNum type="arabicPeriod"/>
            </a:pPr>
            <a:r>
              <a:rPr lang="ru-RU" dirty="0">
                <a:solidFill>
                  <a:srgbClr val="FF0000"/>
                </a:solidFill>
                <a:latin typeface="Akrobat" panose="00000600000000000000" pitchFamily="2" charset="-52"/>
              </a:rPr>
              <a:t>Принимать пищу</a:t>
            </a:r>
          </a:p>
          <a:p>
            <a:pPr marL="514350" indent="-514350" algn="ctr">
              <a:buFont typeface="Arial" panose="020B0604020202020204" pitchFamily="34" charset="0"/>
              <a:buAutoNum type="arabicPeriod"/>
            </a:pPr>
            <a:r>
              <a:rPr lang="ru-RU" dirty="0">
                <a:solidFill>
                  <a:srgbClr val="FF0000"/>
                </a:solidFill>
                <a:latin typeface="Akrobat" panose="00000600000000000000" pitchFamily="2" charset="-52"/>
              </a:rPr>
              <a:t>Принимать аспирин при его непереносимости или язвенной болезни желудка и двенадцатиперстной кишки</a:t>
            </a:r>
          </a:p>
          <a:p>
            <a:pPr marL="514350" indent="-514350" algn="ctr">
              <a:buFont typeface="Arial" panose="020B0604020202020204" pitchFamily="34" charset="0"/>
              <a:buAutoNum type="arabicPeriod"/>
            </a:pPr>
            <a:r>
              <a:rPr lang="ru-RU" dirty="0">
                <a:solidFill>
                  <a:srgbClr val="FF0000"/>
                </a:solidFill>
                <a:latin typeface="Akrobat" panose="00000600000000000000" pitchFamily="2" charset="-52"/>
              </a:rPr>
              <a:t>Принимать нитроглицерин при резкой слабости, потливости, сильной головной боли, головокружении, остром нарушении зрения, речи, координации движения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E47AD88-AA3D-46E5-835F-75F947BB2E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070" y="1814542"/>
            <a:ext cx="2067730" cy="20677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3BE86B1-87F3-4357-B2EC-40834E59B5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586" y="1814542"/>
            <a:ext cx="2067730" cy="2067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5456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B22620-18BD-453E-8E9D-326B7F5FB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Первая помощь при сердечном приступе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36FF48D-819D-4872-A88B-E41DDC25EC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" t="3835" b="12593"/>
          <a:stretch/>
        </p:blipFill>
        <p:spPr>
          <a:xfrm>
            <a:off x="1392904" y="1353197"/>
            <a:ext cx="10705603" cy="509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5392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E005CE-C28A-406D-B306-86C3C021C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906" y="493334"/>
            <a:ext cx="10515600" cy="686858"/>
          </a:xfrm>
        </p:spPr>
        <p:txBody>
          <a:bodyPr>
            <a:noAutofit/>
          </a:bodyPr>
          <a:lstStyle/>
          <a:p>
            <a:r>
              <a:rPr lang="ru-RU" sz="3200" dirty="0"/>
              <a:t>Первая помощь при остром нарушении мозгового кровообращения (ОНМК)</a:t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95E3F07F-3ED7-4E76-B8D0-EACFB65AD2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7906" y="1253331"/>
            <a:ext cx="10515600" cy="4396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dirty="0">
                <a:solidFill>
                  <a:srgbClr val="FF0000"/>
                </a:solidFill>
                <a:latin typeface="Akrobat ExtraBold" panose="00000900000000000000" pitchFamily="2" charset="-52"/>
              </a:rPr>
              <a:t>СИМПТОМЫ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59BA9CB8-DCB5-4DA6-BCCC-A02F071C1532}"/>
              </a:ext>
            </a:extLst>
          </p:cNvPr>
          <p:cNvSpPr txBox="1">
            <a:spLocks/>
          </p:cNvSpPr>
          <p:nvPr/>
        </p:nvSpPr>
        <p:spPr>
          <a:xfrm>
            <a:off x="1487906" y="1847007"/>
            <a:ext cx="10515600" cy="476790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Онемение, слабость «непослушность» или паралич руки, ноги, половины тела</a:t>
            </a:r>
          </a:p>
          <a:p>
            <a:r>
              <a:rPr lang="ru-RU" dirty="0"/>
              <a:t>Перекашивание лица и</a:t>
            </a:r>
            <a:r>
              <a:rPr lang="en-US" dirty="0"/>
              <a:t>/</a:t>
            </a:r>
            <a:r>
              <a:rPr lang="ru-RU" dirty="0"/>
              <a:t>или слюнотечение на одной стороне</a:t>
            </a:r>
          </a:p>
          <a:p>
            <a:r>
              <a:rPr lang="ru-RU" dirty="0"/>
              <a:t>Речевые нарушения</a:t>
            </a:r>
          </a:p>
          <a:p>
            <a:r>
              <a:rPr lang="ru-RU" dirty="0"/>
              <a:t>Нарушение или потеря зрения, «двоение» в глазах, затруднена фокусировка зрения</a:t>
            </a:r>
          </a:p>
          <a:p>
            <a:r>
              <a:rPr lang="ru-RU" dirty="0"/>
              <a:t>Нарушение равновесия и координации движения</a:t>
            </a:r>
          </a:p>
          <a:p>
            <a:r>
              <a:rPr lang="ru-RU" dirty="0"/>
              <a:t>Необычайная сильная головная боль</a:t>
            </a:r>
          </a:p>
          <a:p>
            <a:r>
              <a:rPr lang="ru-RU" dirty="0"/>
              <a:t>Спутанность сознания или его утрата</a:t>
            </a:r>
          </a:p>
          <a:p>
            <a:r>
              <a:rPr lang="ru-RU" dirty="0"/>
              <a:t>Неконтролируемое мочеиспускание или дефекация</a:t>
            </a:r>
          </a:p>
        </p:txBody>
      </p:sp>
    </p:spTree>
    <p:extLst>
      <p:ext uri="{BB962C8B-B14F-4D97-AF65-F5344CB8AC3E}">
        <p14:creationId xmlns:p14="http://schemas.microsoft.com/office/powerpoint/2010/main" val="4622476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E005CE-C28A-406D-B306-86C3C021C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906" y="493334"/>
            <a:ext cx="10515600" cy="686858"/>
          </a:xfrm>
        </p:spPr>
        <p:txBody>
          <a:bodyPr>
            <a:noAutofit/>
          </a:bodyPr>
          <a:lstStyle/>
          <a:p>
            <a:r>
              <a:rPr lang="ru-RU" sz="3200" dirty="0"/>
              <a:t>Первая помощь при остром нарушении мозгового кровообращения (ОНМК)</a:t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95E3F07F-3ED7-4E76-B8D0-EACFB65AD2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7906" y="1253331"/>
            <a:ext cx="10515600" cy="4396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dirty="0">
                <a:solidFill>
                  <a:srgbClr val="FF0000"/>
                </a:solidFill>
                <a:latin typeface="Akrobat ExtraBold" panose="00000900000000000000" pitchFamily="2" charset="-52"/>
              </a:rPr>
              <a:t>ЧТО ДЕЛАТЬ? 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59BA9CB8-DCB5-4DA6-BCCC-A02F071C1532}"/>
              </a:ext>
            </a:extLst>
          </p:cNvPr>
          <p:cNvSpPr txBox="1">
            <a:spLocks/>
          </p:cNvSpPr>
          <p:nvPr/>
        </p:nvSpPr>
        <p:spPr>
          <a:xfrm>
            <a:off x="2809712" y="1766138"/>
            <a:ext cx="10515600" cy="47679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  <a:latin typeface="Akrobat ExtraBold" panose="00000900000000000000" pitchFamily="2" charset="-52"/>
              </a:rPr>
              <a:t>СРОЧНО ВЫЗЫВАЙТЕ БРИГАДУ СКОРОЙ ПОМОЩИ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C67CD87-4A4F-4D89-BA3D-F978B2D8DC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63358" y="2905352"/>
            <a:ext cx="4268675" cy="370183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9EC0DFA-A373-4C71-BCFD-BA98130FF6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284" y="3232231"/>
            <a:ext cx="3048074" cy="304807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3168EE6-E854-41F6-9A30-4BED8BDE0E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424" y="3232231"/>
            <a:ext cx="3048074" cy="3048074"/>
          </a:xfrm>
          <a:prstGeom prst="rect">
            <a:avLst/>
          </a:prstGeom>
        </p:spPr>
      </p:pic>
      <p:sp>
        <p:nvSpPr>
          <p:cNvPr id="9" name="Объект 2">
            <a:extLst>
              <a:ext uri="{FF2B5EF4-FFF2-40B4-BE49-F238E27FC236}">
                <a16:creationId xmlns:a16="http://schemas.microsoft.com/office/drawing/2014/main" id="{108625EE-D28F-4830-8593-B9FB07CFD9FD}"/>
              </a:ext>
            </a:extLst>
          </p:cNvPr>
          <p:cNvSpPr txBox="1">
            <a:spLocks/>
          </p:cNvSpPr>
          <p:nvPr/>
        </p:nvSpPr>
        <p:spPr>
          <a:xfrm>
            <a:off x="1143179" y="2365992"/>
            <a:ext cx="11205052" cy="4396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dirty="0">
                <a:solidFill>
                  <a:srgbClr val="FF0000"/>
                </a:solidFill>
                <a:latin typeface="Akrobat ExtraBold" panose="00000900000000000000" pitchFamily="2" charset="-52"/>
              </a:rPr>
              <a:t>У ЧЕЛОВЕКА ЕСТЬ ВСЕГО 4.5 ЧАСА, ЧТОБЫ ЕМУ ОКАЗАЛИ СКОРУЮ ПОМОЩЬ</a:t>
            </a:r>
          </a:p>
        </p:txBody>
      </p:sp>
    </p:spTree>
    <p:extLst>
      <p:ext uri="{BB962C8B-B14F-4D97-AF65-F5344CB8AC3E}">
        <p14:creationId xmlns:p14="http://schemas.microsoft.com/office/powerpoint/2010/main" val="6921437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E005CE-C28A-406D-B306-86C3C021C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906" y="493334"/>
            <a:ext cx="10515600" cy="686858"/>
          </a:xfrm>
        </p:spPr>
        <p:txBody>
          <a:bodyPr>
            <a:noAutofit/>
          </a:bodyPr>
          <a:lstStyle/>
          <a:p>
            <a:r>
              <a:rPr lang="ru-RU" sz="3200" dirty="0"/>
              <a:t>Первая помощь при остром нарушении мозгового кровообращения (ОНМК)</a:t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95E3F07F-3ED7-4E76-B8D0-EACFB65AD2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7906" y="1253331"/>
            <a:ext cx="10515600" cy="4396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dirty="0">
                <a:solidFill>
                  <a:srgbClr val="FF0000"/>
                </a:solidFill>
                <a:latin typeface="Akrobat ExtraBold" panose="00000900000000000000" pitchFamily="2" charset="-52"/>
              </a:rPr>
              <a:t>ЧТО ДЕЛАТЬ?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84EE3DB5-8CB6-4313-8504-F36D9114C348}"/>
              </a:ext>
            </a:extLst>
          </p:cNvPr>
          <p:cNvSpPr txBox="1">
            <a:spLocks/>
          </p:cNvSpPr>
          <p:nvPr/>
        </p:nvSpPr>
        <p:spPr>
          <a:xfrm>
            <a:off x="1487906" y="1847007"/>
            <a:ext cx="10515600" cy="476790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ru-RU" dirty="0"/>
              <a:t>СРОЧНО ВЫЗЫВАЙТЕ БРИГАДУ СКОРОЙ ПОМОЩИ (ДАЖЕ ЕСЛИ СИМПТОМЫ ДЛЯТСЯ ПАРУ МИНУТ)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Если больной без сознания, положите его на бок, очистите рот от инородных тел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Убедитесь, что больной дышит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Если больной в сознании, помогите принять удобное сидячее </a:t>
            </a:r>
            <a:r>
              <a:rPr lang="en-US" dirty="0"/>
              <a:t>/</a:t>
            </a:r>
            <a:r>
              <a:rPr lang="ru-RU" dirty="0"/>
              <a:t> полу-сидячее положение в кресле или на кровати, подложив под спину подушку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Обеспечьте приток свежего воздуха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Расстегните воротник рубашки, ремень, пояс, снимите стесняющую одежду</a:t>
            </a:r>
          </a:p>
        </p:txBody>
      </p:sp>
    </p:spTree>
    <p:extLst>
      <p:ext uri="{BB962C8B-B14F-4D97-AF65-F5344CB8AC3E}">
        <p14:creationId xmlns:p14="http://schemas.microsoft.com/office/powerpoint/2010/main" val="31519347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E005CE-C28A-406D-B306-86C3C021C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906" y="493334"/>
            <a:ext cx="10515600" cy="686858"/>
          </a:xfrm>
        </p:spPr>
        <p:txBody>
          <a:bodyPr>
            <a:noAutofit/>
          </a:bodyPr>
          <a:lstStyle/>
          <a:p>
            <a:r>
              <a:rPr lang="ru-RU" sz="3200" dirty="0"/>
              <a:t>Первая помощь при остром нарушении мозгового кровообращения (ОНМК)</a:t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95E3F07F-3ED7-4E76-B8D0-EACFB65AD2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7906" y="1253331"/>
            <a:ext cx="10515600" cy="4396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dirty="0">
                <a:solidFill>
                  <a:srgbClr val="FF0000"/>
                </a:solidFill>
                <a:latin typeface="Akrobat ExtraBold" panose="00000900000000000000" pitchFamily="2" charset="-52"/>
              </a:rPr>
              <a:t>ЧТО ДЕЛАТЬ?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84EE3DB5-8CB6-4313-8504-F36D9114C348}"/>
              </a:ext>
            </a:extLst>
          </p:cNvPr>
          <p:cNvSpPr txBox="1">
            <a:spLocks/>
          </p:cNvSpPr>
          <p:nvPr/>
        </p:nvSpPr>
        <p:spPr>
          <a:xfrm>
            <a:off x="1487906" y="1847007"/>
            <a:ext cx="10515600" cy="476790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/>
              <a:t>7.   Измерьте артериальное давление, если верхний уровень превышает 220 мм рт. ст., дайте больному препарат, снижающий АД</a:t>
            </a:r>
          </a:p>
          <a:p>
            <a:pPr marL="0" indent="0">
              <a:buNone/>
            </a:pPr>
            <a:r>
              <a:rPr lang="ru-RU" dirty="0"/>
              <a:t>8.   Измерьте температуру тела, если 38 и больше градусов, то проверьте, может ли человек глотать и дайте больному 1 г парацетамола – ДРУГИХ ЖАРОПОНИЖАЮЩИХ НЕ ДАВАТЬ</a:t>
            </a:r>
          </a:p>
          <a:p>
            <a:pPr marL="0" indent="0">
              <a:buNone/>
            </a:pPr>
            <a:r>
              <a:rPr lang="ru-RU" dirty="0"/>
              <a:t>9.   Положите на лоб и голову лед</a:t>
            </a:r>
          </a:p>
          <a:p>
            <a:pPr marL="0" indent="0">
              <a:buNone/>
            </a:pPr>
            <a:r>
              <a:rPr lang="ru-RU" dirty="0"/>
              <a:t>10.  Если больной ранее принимал лекарственные препарата, снижающие уровень холестерина в крови из группы </a:t>
            </a:r>
            <a:r>
              <a:rPr lang="ru-RU" dirty="0" err="1"/>
              <a:t>статинов</a:t>
            </a:r>
            <a:r>
              <a:rPr lang="ru-RU" dirty="0"/>
              <a:t>, дайте больному обычную разовую дозу</a:t>
            </a:r>
          </a:p>
          <a:p>
            <a:pPr marL="0" indent="0">
              <a:buNone/>
            </a:pPr>
            <a:r>
              <a:rPr lang="ru-RU" dirty="0"/>
              <a:t>11.   Если больному трудно глотать и у него капает слюна изо рта, наклоните голову к более слабой стороне тела – ЖИДКОСТЬ, ПИЩУ, ЛЕКАРСТВА НЕ ДАВАТЬ</a:t>
            </a:r>
          </a:p>
        </p:txBody>
      </p:sp>
    </p:spTree>
    <p:extLst>
      <p:ext uri="{BB962C8B-B14F-4D97-AF65-F5344CB8AC3E}">
        <p14:creationId xmlns:p14="http://schemas.microsoft.com/office/powerpoint/2010/main" val="6867358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E005CE-C28A-406D-B306-86C3C021C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906" y="493334"/>
            <a:ext cx="10515600" cy="686858"/>
          </a:xfrm>
        </p:spPr>
        <p:txBody>
          <a:bodyPr>
            <a:noAutofit/>
          </a:bodyPr>
          <a:lstStyle/>
          <a:p>
            <a:r>
              <a:rPr lang="ru-RU" sz="3200" dirty="0"/>
              <a:t>Первая помощь при остром нарушении мозгового кровообращения (ОНМК)</a:t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95E3F07F-3ED7-4E76-B8D0-EACFB65AD2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7906" y="1253331"/>
            <a:ext cx="10515600" cy="4396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dirty="0">
                <a:solidFill>
                  <a:srgbClr val="FF0000"/>
                </a:solidFill>
                <a:latin typeface="Akrobat ExtraBold" panose="00000900000000000000" pitchFamily="2" charset="-52"/>
              </a:rPr>
              <a:t>ЧТО ДЕЛАТЬ?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84EE3DB5-8CB6-4313-8504-F36D9114C348}"/>
              </a:ext>
            </a:extLst>
          </p:cNvPr>
          <p:cNvSpPr txBox="1">
            <a:spLocks/>
          </p:cNvSpPr>
          <p:nvPr/>
        </p:nvSpPr>
        <p:spPr>
          <a:xfrm>
            <a:off x="1487906" y="1847007"/>
            <a:ext cx="10515600" cy="47679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/>
              <a:t>12.    Если пострадавший не может говорить или его речь невнятна, успокойте его, сказав, что состояние временное, держите руку на здоровой не парализованной стороне, не задавайте вопросов, а спокойно что-нибудь рассказывайте</a:t>
            </a:r>
          </a:p>
          <a:p>
            <a:pPr marL="514350" indent="-514350">
              <a:buFont typeface="+mj-lt"/>
              <a:buAutoNum type="arabicPeriod"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665AC1A-15DF-47E2-894D-1A176DEB78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807" y="3240405"/>
            <a:ext cx="4709375" cy="35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3076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E005CE-C28A-406D-B306-86C3C021C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906" y="493334"/>
            <a:ext cx="10515600" cy="686858"/>
          </a:xfrm>
        </p:spPr>
        <p:txBody>
          <a:bodyPr>
            <a:noAutofit/>
          </a:bodyPr>
          <a:lstStyle/>
          <a:p>
            <a:r>
              <a:rPr lang="ru-RU" sz="3200" dirty="0"/>
              <a:t>Первая помощь при остром нарушении мозгового кровообращения (ОНМК)</a:t>
            </a:r>
            <a:br>
              <a:rPr lang="ru-RU" sz="3200" dirty="0"/>
            </a:br>
            <a:endParaRPr lang="ru-RU" sz="32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9830FFA-B8D2-476E-AC7E-FC38306DA3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2" t="7191" r="3428" b="7191"/>
          <a:stretch/>
        </p:blipFill>
        <p:spPr>
          <a:xfrm>
            <a:off x="1703903" y="1227870"/>
            <a:ext cx="10083605" cy="563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3066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CFCD9A-2F3E-42F0-8242-92BE01F33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Первая помощь при гипертоническом кризе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7AAA64-4CD8-4DF1-B2F0-905B2C3726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7906" y="1253331"/>
            <a:ext cx="10515600" cy="81086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FF0000"/>
                </a:solidFill>
              </a:rPr>
              <a:t>Гипертонический криз </a:t>
            </a:r>
            <a:r>
              <a:rPr lang="ru-RU" dirty="0"/>
              <a:t>– это состояние с высоким артериальным давлением (верхнее АД более 180 мм рт. ст., нижнее АД более 100 мм рт. ст.)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3D7EBEF-A61F-4AF5-9D06-F8B0C573A8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197" y="2177359"/>
            <a:ext cx="4336609" cy="433660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1F5BE8B-2887-4AA3-8DE6-371D5C0E02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0921">
            <a:off x="1186612" y="2488059"/>
            <a:ext cx="3631547" cy="363154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226284B-D3DC-4A56-8A8E-A906C0DADD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4255">
            <a:off x="7748866" y="2488061"/>
            <a:ext cx="3631547" cy="363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5179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CFCD9A-2F3E-42F0-8242-92BE01F33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Первая помощь при гипертоническом кризе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B4205544-474F-48F0-A1EB-427F9AC133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7906" y="1253331"/>
            <a:ext cx="10515600" cy="4396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dirty="0">
                <a:solidFill>
                  <a:srgbClr val="FF0000"/>
                </a:solidFill>
                <a:latin typeface="Akrobat ExtraBold" panose="00000900000000000000" pitchFamily="2" charset="-52"/>
              </a:rPr>
              <a:t>СИМПТОМЫ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D0630603-0541-4D78-BA09-F8576D86FC7C}"/>
              </a:ext>
            </a:extLst>
          </p:cNvPr>
          <p:cNvSpPr txBox="1">
            <a:spLocks/>
          </p:cNvSpPr>
          <p:nvPr/>
        </p:nvSpPr>
        <p:spPr>
          <a:xfrm>
            <a:off x="1487906" y="1847007"/>
            <a:ext cx="10515600" cy="47679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Головная боль (чаще в затылочной области, «тяжесть», «шум» в голове)</a:t>
            </a:r>
          </a:p>
          <a:p>
            <a:r>
              <a:rPr lang="ru-RU" dirty="0"/>
              <a:t>Мелькание «мушек», сетка перед глазами</a:t>
            </a:r>
          </a:p>
          <a:p>
            <a:r>
              <a:rPr lang="ru-RU" dirty="0"/>
              <a:t>Тошнота, чувство разбитости, переутомления, внутреннего напряжения</a:t>
            </a:r>
          </a:p>
          <a:p>
            <a:r>
              <a:rPr lang="ru-RU" dirty="0"/>
              <a:t>Одышка</a:t>
            </a:r>
          </a:p>
          <a:p>
            <a:r>
              <a:rPr lang="ru-RU" dirty="0"/>
              <a:t>Слабость</a:t>
            </a:r>
          </a:p>
          <a:p>
            <a:r>
              <a:rPr lang="ru-RU" dirty="0"/>
              <a:t>Ноющие боли в области сердца</a:t>
            </a:r>
          </a:p>
          <a:p>
            <a:r>
              <a:rPr lang="ru-RU" dirty="0"/>
              <a:t>Отечность кожи лица, рук, ног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09095D8-4EAA-4B61-A8D9-E083AC6814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516152"/>
            <a:ext cx="2677563" cy="267756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AC9DC4C-FF96-4A3C-82DF-A9A98A9B92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2743">
            <a:off x="8618735" y="3276664"/>
            <a:ext cx="3436700" cy="34367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8D93361-C4B5-431F-9BC9-00C9747CCB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128" y="4829074"/>
            <a:ext cx="2729281" cy="272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5636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D3BC82-8930-446D-BE75-B5F941FFD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План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A716435-9FCD-46CA-A01D-726C024798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ru-RU" dirty="0"/>
              <a:t>Первая помощь при сердечном приступе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Первая помощь при остром нарушении мозгового кровообращения (ОНМК)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Первая помощь при гипертоническом кризе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Первая помощь при острой сердечной недостаточности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Первая помощь при внезапной смерти (советы очевидцам)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43741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CFCD9A-2F3E-42F0-8242-92BE01F33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Первая помощь при гипертоническом кризе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B4205544-474F-48F0-A1EB-427F9AC133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7906" y="1253331"/>
            <a:ext cx="10515600" cy="4396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dirty="0">
                <a:solidFill>
                  <a:srgbClr val="FF0000"/>
                </a:solidFill>
                <a:latin typeface="Akrobat ExtraBold" panose="00000900000000000000" pitchFamily="2" charset="-52"/>
              </a:rPr>
              <a:t>ЧТО ДЕЛАТЬ?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D0630603-0541-4D78-BA09-F8576D86FC7C}"/>
              </a:ext>
            </a:extLst>
          </p:cNvPr>
          <p:cNvSpPr txBox="1">
            <a:spLocks/>
          </p:cNvSpPr>
          <p:nvPr/>
        </p:nvSpPr>
        <p:spPr>
          <a:xfrm>
            <a:off x="1487906" y="1847007"/>
            <a:ext cx="6601845" cy="47679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Уберите яркий свет</a:t>
            </a:r>
          </a:p>
          <a:p>
            <a:r>
              <a:rPr lang="ru-RU" dirty="0"/>
              <a:t>Обеспечьте покой, доступ свежего воздуха</a:t>
            </a:r>
          </a:p>
          <a:p>
            <a:r>
              <a:rPr lang="ru-RU" dirty="0"/>
              <a:t>Измерьте артериальное давление (если верхний уровень АД выше 160 мм рт. ст. примите гипотензивный препарат, если выше 200 мм рт. ст. –ВЫЗЫВАЙТЕ СКОРУЮ ПОМОЩЬ)</a:t>
            </a:r>
          </a:p>
          <a:p>
            <a:r>
              <a:rPr lang="ru-RU" dirty="0"/>
              <a:t>Сядьте в кресло с подлокотником и примите горячую ножную ванную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18A6DD1-DF61-4B6F-BEEC-62B5DCDB43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734" y="3429000"/>
            <a:ext cx="3474720" cy="347472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8FAB961-5CAC-45B5-85FD-1AA574CB6E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402" y="796235"/>
            <a:ext cx="3267038" cy="326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6566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CFCD9A-2F3E-42F0-8242-92BE01F33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Первая помощь при гипертоническом кризе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B4205544-474F-48F0-A1EB-427F9AC133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7906" y="1253331"/>
            <a:ext cx="10515600" cy="4396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dirty="0">
                <a:solidFill>
                  <a:srgbClr val="FF0000"/>
                </a:solidFill>
                <a:latin typeface="Akrobat ExtraBold" panose="00000900000000000000" pitchFamily="2" charset="-52"/>
              </a:rPr>
              <a:t>ЧТО ДЕЛАТЬ?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D0630603-0541-4D78-BA09-F8576D86FC7C}"/>
              </a:ext>
            </a:extLst>
          </p:cNvPr>
          <p:cNvSpPr txBox="1">
            <a:spLocks/>
          </p:cNvSpPr>
          <p:nvPr/>
        </p:nvSpPr>
        <p:spPr>
          <a:xfrm>
            <a:off x="1487906" y="1847007"/>
            <a:ext cx="10515600" cy="47679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</a:rPr>
              <a:t>ВЫ МОЖЕТЕ ПРИНЯТЬ СЛЕДУЮЩИЕ ТАБЛЕТКИ</a:t>
            </a:r>
          </a:p>
          <a:p>
            <a:pPr marL="0" indent="0">
              <a:buNone/>
            </a:pPr>
            <a:endParaRPr lang="ru-RU" dirty="0">
              <a:solidFill>
                <a:srgbClr val="FF0000"/>
              </a:solidFill>
            </a:endParaRPr>
          </a:p>
          <a:p>
            <a:pPr algn="ctr"/>
            <a:r>
              <a:rPr lang="ru-RU" dirty="0" err="1">
                <a:solidFill>
                  <a:srgbClr val="FF0000"/>
                </a:solidFill>
              </a:rPr>
              <a:t>Каптоприл</a:t>
            </a:r>
            <a:r>
              <a:rPr lang="ru-RU" dirty="0">
                <a:solidFill>
                  <a:srgbClr val="FF0000"/>
                </a:solidFill>
              </a:rPr>
              <a:t> 0,025 мг (0,5 – 1,0 таблетки)</a:t>
            </a:r>
          </a:p>
          <a:p>
            <a:pPr algn="ctr"/>
            <a:r>
              <a:rPr lang="ru-RU" dirty="0" err="1">
                <a:solidFill>
                  <a:srgbClr val="FF0000"/>
                </a:solidFill>
              </a:rPr>
              <a:t>Нифедипин</a:t>
            </a:r>
            <a:r>
              <a:rPr lang="ru-RU" dirty="0">
                <a:solidFill>
                  <a:srgbClr val="FF0000"/>
                </a:solidFill>
              </a:rPr>
              <a:t> (</a:t>
            </a:r>
            <a:r>
              <a:rPr lang="ru-RU" dirty="0" err="1">
                <a:solidFill>
                  <a:srgbClr val="FF0000"/>
                </a:solidFill>
              </a:rPr>
              <a:t>коринфар</a:t>
            </a:r>
            <a:r>
              <a:rPr lang="ru-RU" dirty="0">
                <a:solidFill>
                  <a:srgbClr val="FF0000"/>
                </a:solidFill>
              </a:rPr>
              <a:t>) 0,01 мг (1,0 таблетки)</a:t>
            </a:r>
          </a:p>
          <a:p>
            <a:pPr algn="ctr"/>
            <a:r>
              <a:rPr lang="ru-RU" dirty="0" err="1">
                <a:solidFill>
                  <a:srgbClr val="FF0000"/>
                </a:solidFill>
              </a:rPr>
              <a:t>Пропранолол</a:t>
            </a:r>
            <a:r>
              <a:rPr lang="ru-RU" dirty="0">
                <a:solidFill>
                  <a:srgbClr val="FF0000"/>
                </a:solidFill>
              </a:rPr>
              <a:t> (</a:t>
            </a:r>
            <a:r>
              <a:rPr lang="ru-RU" dirty="0" err="1">
                <a:solidFill>
                  <a:srgbClr val="FF0000"/>
                </a:solidFill>
              </a:rPr>
              <a:t>анаприлин</a:t>
            </a:r>
            <a:r>
              <a:rPr lang="ru-RU" dirty="0">
                <a:solidFill>
                  <a:srgbClr val="FF0000"/>
                </a:solidFill>
              </a:rPr>
              <a:t>) 0,04 (1,0 таблетки)</a:t>
            </a:r>
          </a:p>
          <a:p>
            <a:pPr algn="ctr"/>
            <a:r>
              <a:rPr lang="ru-RU" dirty="0" err="1">
                <a:solidFill>
                  <a:srgbClr val="FF0000"/>
                </a:solidFill>
              </a:rPr>
              <a:t>Физиотенз</a:t>
            </a:r>
            <a:r>
              <a:rPr lang="ru-RU" dirty="0">
                <a:solidFill>
                  <a:srgbClr val="FF0000"/>
                </a:solidFill>
              </a:rPr>
              <a:t> (</a:t>
            </a:r>
            <a:r>
              <a:rPr lang="ru-RU" dirty="0" err="1">
                <a:solidFill>
                  <a:srgbClr val="FF0000"/>
                </a:solidFill>
              </a:rPr>
              <a:t>моксонидин</a:t>
            </a:r>
            <a:r>
              <a:rPr lang="ru-RU" dirty="0">
                <a:solidFill>
                  <a:srgbClr val="FF0000"/>
                </a:solidFill>
              </a:rPr>
              <a:t>) 0,4 мг (1,0 таблетки)</a:t>
            </a:r>
          </a:p>
        </p:txBody>
      </p:sp>
      <p:pic>
        <p:nvPicPr>
          <p:cNvPr id="6146" name="Picture 2" descr="КАПТОПРИЛ инструкция по применению, цена в аптеках Украины, аналоги,  состав, показания | CAPTOPRIL таблетки компании «Киевмедпрепарат» |  Компендиум">
            <a:extLst>
              <a:ext uri="{FF2B5EF4-FFF2-40B4-BE49-F238E27FC236}">
                <a16:creationId xmlns:a16="http://schemas.microsoft.com/office/drawing/2014/main" id="{23F05B52-5BED-48E9-B306-7F47593DF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906" y="4992510"/>
            <a:ext cx="3300412" cy="177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Лекарство от гипертонии «Нифедипин» признали опасным для сердца | Новости  Иркутска: экономика, спорт, медицина, культура, происшествия">
            <a:extLst>
              <a:ext uri="{FF2B5EF4-FFF2-40B4-BE49-F238E27FC236}">
                <a16:creationId xmlns:a16="http://schemas.microsoft.com/office/drawing/2014/main" id="{40B27117-7E68-4F0B-9F50-620749BC35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" t="10061" r="1679" b="5117"/>
          <a:stretch/>
        </p:blipFill>
        <p:spPr bwMode="auto">
          <a:xfrm>
            <a:off x="1487906" y="3023261"/>
            <a:ext cx="2051930" cy="1201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Пропранолол покидает российские прилавки из-за нерентабельности  производства - ФармМедПром">
            <a:extLst>
              <a:ext uri="{FF2B5EF4-FFF2-40B4-BE49-F238E27FC236}">
                <a16:creationId xmlns:a16="http://schemas.microsoft.com/office/drawing/2014/main" id="{FF323C14-C344-4B05-9AF7-1AF728783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419" y="5024069"/>
            <a:ext cx="2504574" cy="1744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Моксонидин-С3, 400 мкг, таблетки, покрытые пленочной оболочкой, 28 шт.  купить в Москве, инструкция по применению, цена, отзывы и аналоги. Доставка  в аптеку или на дом. Производитель препарата Северная звезда">
            <a:extLst>
              <a:ext uri="{FF2B5EF4-FFF2-40B4-BE49-F238E27FC236}">
                <a16:creationId xmlns:a16="http://schemas.microsoft.com/office/drawing/2014/main" id="{B43EA441-47A5-48F3-BDB0-011D15E87D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9" t="22643" r="11662" b="25336"/>
          <a:stretch/>
        </p:blipFill>
        <p:spPr bwMode="auto">
          <a:xfrm>
            <a:off x="8695325" y="4892325"/>
            <a:ext cx="3142498" cy="1876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43858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CFCD9A-2F3E-42F0-8242-92BE01F33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Первая помощь при гипертоническом кризе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B4205544-474F-48F0-A1EB-427F9AC133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7906" y="1253331"/>
            <a:ext cx="10515600" cy="4396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dirty="0">
                <a:solidFill>
                  <a:srgbClr val="FF0000"/>
                </a:solidFill>
                <a:latin typeface="Akrobat ExtraBold" panose="00000900000000000000" pitchFamily="2" charset="-52"/>
              </a:rPr>
              <a:t>ЧТО ДЕЛАТЬ, ЕСЛИ ПОСЛЕ ПРИЕМА ЛЕКАРСТВА НЕ ПОНИЗИЛОСТ ДАВЛЕНИЕ ЧЕРЕЗ 40-60 МИНУТ?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D0630603-0541-4D78-BA09-F8576D86FC7C}"/>
              </a:ext>
            </a:extLst>
          </p:cNvPr>
          <p:cNvSpPr txBox="1">
            <a:spLocks/>
          </p:cNvSpPr>
          <p:nvPr/>
        </p:nvSpPr>
        <p:spPr>
          <a:xfrm>
            <a:off x="3407241" y="2227253"/>
            <a:ext cx="10515600" cy="47679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  <a:latin typeface="Akrobat Black" panose="00000A00000000000000" pitchFamily="2" charset="-52"/>
              </a:rPr>
              <a:t>СРОЧНО ВЫЗЫВАЙТЕ СКОРУЮ ПОМОЩЬ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E105F7-E9EA-4EBA-9CA2-7CFD3D5A09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93901" y="2732228"/>
            <a:ext cx="4588785" cy="397943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9346FC7-39D6-45B4-A3C0-4F04E853EA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27" y="3197908"/>
            <a:ext cx="3048074" cy="304807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205E129-0BF4-4C59-BEAE-D9B8B2BD10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686" y="3197908"/>
            <a:ext cx="3048074" cy="304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156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CFCD9A-2F3E-42F0-8242-92BE01F33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Первая помощь при гипертоническом кризе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B4205544-474F-48F0-A1EB-427F9AC133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7906" y="1253331"/>
            <a:ext cx="10515600" cy="4396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6600" dirty="0">
                <a:solidFill>
                  <a:srgbClr val="FF0000"/>
                </a:solidFill>
                <a:latin typeface="Akrobat ExtraBold" panose="00000900000000000000" pitchFamily="2" charset="-52"/>
              </a:rPr>
              <a:t>ЗАПРЕЩАЕТСЯ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D0630603-0541-4D78-BA09-F8576D86FC7C}"/>
              </a:ext>
            </a:extLst>
          </p:cNvPr>
          <p:cNvSpPr txBox="1">
            <a:spLocks/>
          </p:cNvSpPr>
          <p:nvPr/>
        </p:nvSpPr>
        <p:spPr>
          <a:xfrm>
            <a:off x="1487906" y="2381990"/>
            <a:ext cx="10515600" cy="15819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6000" dirty="0"/>
              <a:t>Резкие движения</a:t>
            </a:r>
          </a:p>
          <a:p>
            <a:r>
              <a:rPr lang="ru-RU" sz="6000" dirty="0"/>
              <a:t>Сильно тужиться</a:t>
            </a:r>
          </a:p>
          <a:p>
            <a:r>
              <a:rPr lang="ru-RU" sz="6000" dirty="0"/>
              <a:t>Физические нагрузки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84E9301-42FE-48BA-875B-C73BD0D7FA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362" y="1253331"/>
            <a:ext cx="4981637" cy="4981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7996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CFCD9A-2F3E-42F0-8242-92BE01F33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Первая помощь при гипертоническом кризе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1842BE-B6A0-4A89-ADD8-01A40286A6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8" t="3430" r="718" b="15378"/>
          <a:stretch/>
        </p:blipFill>
        <p:spPr>
          <a:xfrm>
            <a:off x="1381528" y="1385181"/>
            <a:ext cx="10724674" cy="520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4331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CFCD9A-2F3E-42F0-8242-92BE01F33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Первая помощь при острой сердечной недостаточности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D0630603-0541-4D78-BA09-F8576D86FC7C}"/>
              </a:ext>
            </a:extLst>
          </p:cNvPr>
          <p:cNvSpPr txBox="1">
            <a:spLocks/>
          </p:cNvSpPr>
          <p:nvPr/>
        </p:nvSpPr>
        <p:spPr>
          <a:xfrm>
            <a:off x="1487906" y="1321906"/>
            <a:ext cx="10515600" cy="15819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>
                <a:solidFill>
                  <a:srgbClr val="FF0000"/>
                </a:solidFill>
              </a:rPr>
              <a:t>Острая сердечная недостаточность (ОСН) </a:t>
            </a:r>
            <a:r>
              <a:rPr lang="ru-RU" dirty="0"/>
              <a:t>– это тяжелое патологическое состояние, которое развивается у больных с различными заболеваниями сердца и гипертонической болезнью. 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80B2497-DA1C-42D1-9477-81D906790D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727" y="2343455"/>
            <a:ext cx="4514545" cy="451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98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CFCD9A-2F3E-42F0-8242-92BE01F33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Первая помощь при острой сердечной недостаточности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CC9B0135-8E72-4879-929F-32A300039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7906" y="1253331"/>
            <a:ext cx="10515600" cy="4396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dirty="0">
                <a:solidFill>
                  <a:srgbClr val="FF0000"/>
                </a:solidFill>
                <a:latin typeface="Akrobat ExtraBold" panose="00000900000000000000" pitchFamily="2" charset="-52"/>
              </a:rPr>
              <a:t>СИМПТОМЫ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6F97A8B9-DB10-43B0-BD8C-50DF44921955}"/>
              </a:ext>
            </a:extLst>
          </p:cNvPr>
          <p:cNvSpPr txBox="1">
            <a:spLocks/>
          </p:cNvSpPr>
          <p:nvPr/>
        </p:nvSpPr>
        <p:spPr>
          <a:xfrm>
            <a:off x="1487906" y="1847007"/>
            <a:ext cx="10515600" cy="47679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Тяжелое, частое, шумное дыхание – одышка (может быть удушье)</a:t>
            </a:r>
          </a:p>
          <a:p>
            <a:r>
              <a:rPr lang="ru-RU" dirty="0"/>
              <a:t>Влажные хлипающие хрипы</a:t>
            </a:r>
            <a:r>
              <a:rPr lang="en-US" dirty="0"/>
              <a:t>/</a:t>
            </a:r>
            <a:r>
              <a:rPr lang="ru-RU" dirty="0"/>
              <a:t>звуки при дыхании (может появиться пена во рту)</a:t>
            </a:r>
          </a:p>
          <a:p>
            <a:r>
              <a:rPr lang="ru-RU" dirty="0"/>
              <a:t>Больной упирается прямыми руками в колени или в сидение (для облегчения дыхания)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1D4DEAE-88DC-47EB-9EA9-FB9420E4AC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339" y="4424678"/>
            <a:ext cx="2433322" cy="243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505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CFCD9A-2F3E-42F0-8242-92BE01F33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Первая помощь при острой сердечной недостаточности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CC9B0135-8E72-4879-929F-32A300039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7906" y="1253331"/>
            <a:ext cx="10515600" cy="4396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dirty="0">
                <a:solidFill>
                  <a:srgbClr val="FF0000"/>
                </a:solidFill>
                <a:latin typeface="Akrobat ExtraBold" panose="00000900000000000000" pitchFamily="2" charset="-52"/>
              </a:rPr>
              <a:t>ПОМНИТЕ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6F97A8B9-DB10-43B0-BD8C-50DF44921955}"/>
              </a:ext>
            </a:extLst>
          </p:cNvPr>
          <p:cNvSpPr txBox="1">
            <a:spLocks/>
          </p:cNvSpPr>
          <p:nvPr/>
        </p:nvSpPr>
        <p:spPr>
          <a:xfrm>
            <a:off x="1240445" y="1847007"/>
            <a:ext cx="10951555" cy="50109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dirty="0">
                <a:solidFill>
                  <a:srgbClr val="FF0000"/>
                </a:solidFill>
                <a:latin typeface="Akrobat SemiBold" panose="00000700000000000000" pitchFamily="2" charset="-52"/>
              </a:rPr>
              <a:t>ОСН РАЗВИВАЕТСЯ ДОСТАТОЧНО БЫСТРО И В ТЕЧЕНИИ 30-60 МИНУТ МОЖЕТ ПРИВЕСТИ К СМЕРТИ</a:t>
            </a:r>
          </a:p>
          <a:p>
            <a:pPr marL="0" indent="0" algn="ctr">
              <a:buNone/>
            </a:pPr>
            <a:endParaRPr lang="ru-RU" dirty="0">
              <a:solidFill>
                <a:srgbClr val="FF0000"/>
              </a:solidFill>
              <a:latin typeface="Akrobat SemiBold" panose="00000700000000000000" pitchFamily="2" charset="-52"/>
            </a:endParaRPr>
          </a:p>
          <a:p>
            <a:pPr marL="0" indent="0" algn="ctr">
              <a:buNone/>
            </a:pPr>
            <a:endParaRPr lang="ru-RU" dirty="0">
              <a:solidFill>
                <a:srgbClr val="FF0000"/>
              </a:solidFill>
              <a:latin typeface="Akrobat SemiBold" panose="00000700000000000000" pitchFamily="2" charset="-52"/>
            </a:endParaRPr>
          </a:p>
          <a:p>
            <a:pPr marL="0" indent="0" algn="ctr">
              <a:buNone/>
            </a:pPr>
            <a:endParaRPr lang="ru-RU" dirty="0">
              <a:solidFill>
                <a:srgbClr val="FF0000"/>
              </a:solidFill>
              <a:latin typeface="Akrobat SemiBold" panose="00000700000000000000" pitchFamily="2" charset="-52"/>
            </a:endParaRPr>
          </a:p>
          <a:p>
            <a:pPr marL="0" indent="0" algn="ctr">
              <a:buNone/>
            </a:pPr>
            <a:endParaRPr lang="en-US" dirty="0">
              <a:solidFill>
                <a:srgbClr val="FF0000"/>
              </a:solidFill>
              <a:latin typeface="Akrobat Black" panose="00000A00000000000000" pitchFamily="2" charset="-52"/>
            </a:endParaRPr>
          </a:p>
          <a:p>
            <a:pPr marL="0" indent="0" algn="ctr">
              <a:buNone/>
            </a:pPr>
            <a:endParaRPr lang="en-US" dirty="0">
              <a:solidFill>
                <a:srgbClr val="FF0000"/>
              </a:solidFill>
              <a:latin typeface="Akrobat Black" panose="00000A00000000000000" pitchFamily="2" charset="-52"/>
            </a:endParaRPr>
          </a:p>
          <a:p>
            <a:pPr marL="0" indent="0" algn="ctr">
              <a:buNone/>
            </a:pPr>
            <a:endParaRPr lang="en-US" dirty="0">
              <a:solidFill>
                <a:srgbClr val="FF0000"/>
              </a:solidFill>
              <a:latin typeface="Akrobat Black" panose="00000A00000000000000" pitchFamily="2" charset="-52"/>
            </a:endParaRPr>
          </a:p>
          <a:p>
            <a:pPr marL="0" indent="0" algn="ctr">
              <a:buNone/>
            </a:pPr>
            <a:endParaRPr lang="ru-RU" dirty="0">
              <a:solidFill>
                <a:srgbClr val="FF0000"/>
              </a:solidFill>
              <a:latin typeface="Akrobat Black" panose="00000A00000000000000" pitchFamily="2" charset="-52"/>
            </a:endParaRPr>
          </a:p>
          <a:p>
            <a:pPr marL="0" indent="0" algn="ctr">
              <a:buNone/>
            </a:pPr>
            <a:r>
              <a:rPr lang="ru-RU" dirty="0">
                <a:solidFill>
                  <a:srgbClr val="FF0000"/>
                </a:solidFill>
                <a:latin typeface="Akrobat Black" panose="00000A00000000000000" pitchFamily="2" charset="-52"/>
              </a:rPr>
              <a:t>СРОЧНО ВЫЗЫВАЕМ СКОРУЮ ПОМОЩЬ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B29B70E-8F7D-4568-9F0A-A48F465999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9853" y="2714447"/>
            <a:ext cx="4072737" cy="353191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57E0310-54B6-4BF4-B1EC-522A6DE0E1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779" y="2956366"/>
            <a:ext cx="3048074" cy="304807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EDBEB8E-50B0-4A5A-A32C-C0116CA500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590" y="2956366"/>
            <a:ext cx="3048074" cy="304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1511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CFCD9A-2F3E-42F0-8242-92BE01F33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Первая помощь при острой сердечной недостаточности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CC9B0135-8E72-4879-929F-32A300039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7906" y="1253331"/>
            <a:ext cx="10515600" cy="4396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dirty="0">
                <a:solidFill>
                  <a:srgbClr val="FF0000"/>
                </a:solidFill>
                <a:latin typeface="Akrobat ExtraBold" panose="00000900000000000000" pitchFamily="2" charset="-52"/>
              </a:rPr>
              <a:t>ЧТО ДЕЛАТЬ?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6F97A8B9-DB10-43B0-BD8C-50DF44921955}"/>
              </a:ext>
            </a:extLst>
          </p:cNvPr>
          <p:cNvSpPr txBox="1">
            <a:spLocks/>
          </p:cNvSpPr>
          <p:nvPr/>
        </p:nvSpPr>
        <p:spPr>
          <a:xfrm>
            <a:off x="1487906" y="1847007"/>
            <a:ext cx="10515600" cy="47679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ru-RU" dirty="0">
                <a:solidFill>
                  <a:srgbClr val="FF0000"/>
                </a:solidFill>
                <a:latin typeface="Akrobat SemiBold" panose="00000700000000000000" pitchFamily="2" charset="-52"/>
              </a:rPr>
              <a:t>Вызовите скорую медицинскую помощь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latin typeface="Akrobat SemiBold" panose="00000700000000000000" pitchFamily="2" charset="-52"/>
              </a:rPr>
              <a:t>Посадите больного (лучше в кресло с подлокотниками)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latin typeface="Akrobat SemiBold" panose="00000700000000000000" pitchFamily="2" charset="-52"/>
              </a:rPr>
              <a:t>Обеспечьте спокойную обстановку, комфортную температуру и свежий воздух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latin typeface="Akrobat SemiBold" panose="00000700000000000000" pitchFamily="2" charset="-52"/>
              </a:rPr>
              <a:t>Опустите ноги в большую емкость с горячей водой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latin typeface="Akrobat SemiBold" panose="00000700000000000000" pitchFamily="2" charset="-52"/>
              </a:rPr>
              <a:t>Если случай крайне тяжелый, в области паха наложите жгуты, чтобы передавить поверхностные вены для облегчения работы сердца</a:t>
            </a:r>
          </a:p>
        </p:txBody>
      </p:sp>
    </p:spTree>
    <p:extLst>
      <p:ext uri="{BB962C8B-B14F-4D97-AF65-F5344CB8AC3E}">
        <p14:creationId xmlns:p14="http://schemas.microsoft.com/office/powerpoint/2010/main" val="17548355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CFCD9A-2F3E-42F0-8242-92BE01F33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Первая помощь при острой сердечной недостаточности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CC9B0135-8E72-4879-929F-32A300039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7906" y="1253331"/>
            <a:ext cx="10515600" cy="4396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dirty="0">
                <a:solidFill>
                  <a:srgbClr val="FF0000"/>
                </a:solidFill>
                <a:latin typeface="Akrobat ExtraBold" panose="00000900000000000000" pitchFamily="2" charset="-52"/>
              </a:rPr>
              <a:t>ЧТО ДЕЛАТЬ, ЕСЛИ ИМЕЕТСЯ НИТРОГЛИЦЕРИН?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6F97A8B9-DB10-43B0-BD8C-50DF44921955}"/>
              </a:ext>
            </a:extLst>
          </p:cNvPr>
          <p:cNvSpPr txBox="1">
            <a:spLocks/>
          </p:cNvSpPr>
          <p:nvPr/>
        </p:nvSpPr>
        <p:spPr>
          <a:xfrm>
            <a:off x="1487906" y="1847007"/>
            <a:ext cx="10515600" cy="47679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ru-RU" dirty="0">
                <a:latin typeface="Akrobat SemiBold" panose="00000700000000000000" pitchFamily="2" charset="-52"/>
              </a:rPr>
              <a:t>Проведите ингаляцию в полость рта под коренья языка </a:t>
            </a:r>
            <a:r>
              <a:rPr lang="en-US" dirty="0">
                <a:latin typeface="Akrobat SemiBold" panose="00000700000000000000" pitchFamily="2" charset="-52"/>
              </a:rPr>
              <a:t>| </a:t>
            </a:r>
            <a:r>
              <a:rPr lang="ru-RU" dirty="0">
                <a:latin typeface="Akrobat SemiBold" panose="00000700000000000000" pitchFamily="2" charset="-52"/>
              </a:rPr>
              <a:t>таблетку</a:t>
            </a:r>
            <a:r>
              <a:rPr lang="en-US" dirty="0">
                <a:latin typeface="Akrobat SemiBold" panose="00000700000000000000" pitchFamily="2" charset="-52"/>
              </a:rPr>
              <a:t>/</a:t>
            </a:r>
            <a:r>
              <a:rPr lang="ru-RU" dirty="0">
                <a:latin typeface="Akrobat SemiBold" panose="00000700000000000000" pitchFamily="2" charset="-52"/>
              </a:rPr>
              <a:t>капсулу положите под язык, предварительно раскусите, не глотайте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solidFill>
                  <a:srgbClr val="FF0000"/>
                </a:solidFill>
                <a:latin typeface="Akrobat SemiBold" panose="00000700000000000000" pitchFamily="2" charset="-52"/>
              </a:rPr>
              <a:t>ЕСЛИ СОСТОЯНИЕ УЛУЧШИЛОСЬ </a:t>
            </a:r>
            <a:r>
              <a:rPr lang="ru-RU" dirty="0">
                <a:latin typeface="Akrobat SemiBold" panose="00000700000000000000" pitchFamily="2" charset="-52"/>
              </a:rPr>
              <a:t>- повторно принимайте нитроглицерин (КАЖДЫЕ 10-15 МИНУТ), до приезда скорой помощи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solidFill>
                  <a:srgbClr val="FF0000"/>
                </a:solidFill>
                <a:latin typeface="Akrobat SemiBold" panose="00000700000000000000" pitchFamily="2" charset="-52"/>
              </a:rPr>
              <a:t>ЕСЛИ СОСТОЯНИЕ НЕ ИЗМЕНИЛОСЬ – НЕ ПРИНИМАЙТЕ НИТРОГЛИЦЕРИН</a:t>
            </a:r>
          </a:p>
        </p:txBody>
      </p:sp>
      <p:pic>
        <p:nvPicPr>
          <p:cNvPr id="7170" name="Picture 2" descr="Нитроглицерин (фирма ЛЮМИ)">
            <a:extLst>
              <a:ext uri="{FF2B5EF4-FFF2-40B4-BE49-F238E27FC236}">
                <a16:creationId xmlns:a16="http://schemas.microsoft.com/office/drawing/2014/main" id="{E81C3B3D-08F3-421F-AB96-7C5E5429B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901" y="4510030"/>
            <a:ext cx="6486861" cy="268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63960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B5BAC0-1DF9-4A5F-9368-9FA492548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Первая помощь при сердечном приступе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59DDA18-045C-4EA4-9C71-70B017F402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7906" y="1253331"/>
            <a:ext cx="10515600" cy="4396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dirty="0">
                <a:solidFill>
                  <a:srgbClr val="FF0000"/>
                </a:solidFill>
                <a:latin typeface="Akrobat ExtraBold" panose="00000900000000000000" pitchFamily="2" charset="-52"/>
              </a:rPr>
              <a:t>СИМПТОМЫ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7EA8279C-C2C3-4EAA-8458-5A586C59F97D}"/>
              </a:ext>
            </a:extLst>
          </p:cNvPr>
          <p:cNvSpPr txBox="1">
            <a:spLocks/>
          </p:cNvSpPr>
          <p:nvPr/>
        </p:nvSpPr>
        <p:spPr>
          <a:xfrm>
            <a:off x="1487906" y="1847007"/>
            <a:ext cx="10515600" cy="47679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Внезапные (возникающие, давящие, сжимающие, жгущие, ломящие) боли в грудной клетке (за грудиной) продолжительностью более 5 минут</a:t>
            </a:r>
          </a:p>
          <a:p>
            <a:r>
              <a:rPr lang="ru-RU" dirty="0"/>
              <a:t>Аналогичные боли в области левого плеча (предплечья, лопатки, левой половины шеи, нижней челюсти, обоих плечах, обеих рук, нижней части грудины вместе с верхней частью живота)</a:t>
            </a:r>
          </a:p>
          <a:p>
            <a:r>
              <a:rPr lang="ru-RU" dirty="0"/>
              <a:t>Нехватка воздуха, одышка, резкая слабость, холодный пот, тошнота с дискомфортом</a:t>
            </a:r>
            <a:r>
              <a:rPr lang="en-US" dirty="0"/>
              <a:t>/</a:t>
            </a:r>
            <a:r>
              <a:rPr lang="ru-RU" dirty="0"/>
              <a:t>болями в грудной клетке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55994B1-AB46-435E-9E62-E9EF1568D2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815" y="3949076"/>
            <a:ext cx="3311185" cy="331118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A7716A2-046D-4B02-A413-D3CC97DB8F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67072" y="4459279"/>
            <a:ext cx="2908771" cy="279250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EDC78D7-FC66-41A6-B6A4-438859EEC8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578" y="4976741"/>
            <a:ext cx="1757577" cy="175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1706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CFCD9A-2F3E-42F0-8242-92BE01F33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Первая помощь при острой сердечной недостаточности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CC9B0135-8E72-4879-929F-32A300039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7906" y="1253331"/>
            <a:ext cx="10515600" cy="43966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200" dirty="0">
                <a:solidFill>
                  <a:srgbClr val="FF0000"/>
                </a:solidFill>
                <a:latin typeface="Akrobat ExtraBold" panose="00000900000000000000" pitchFamily="2" charset="-52"/>
              </a:rPr>
              <a:t>ЗАПРЕЩАЕТСЯ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6F97A8B9-DB10-43B0-BD8C-50DF44921955}"/>
              </a:ext>
            </a:extLst>
          </p:cNvPr>
          <p:cNvSpPr txBox="1">
            <a:spLocks/>
          </p:cNvSpPr>
          <p:nvPr/>
        </p:nvSpPr>
        <p:spPr>
          <a:xfrm>
            <a:off x="1487906" y="1847007"/>
            <a:ext cx="10515600" cy="47679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>
                <a:latin typeface="Akrobat SemiBold" panose="00000700000000000000" pitchFamily="2" charset="-52"/>
              </a:rPr>
              <a:t>Физические нагрузки</a:t>
            </a:r>
          </a:p>
          <a:p>
            <a:pPr algn="ctr"/>
            <a:r>
              <a:rPr lang="ru-RU" dirty="0">
                <a:latin typeface="Akrobat SemiBold" panose="00000700000000000000" pitchFamily="2" charset="-52"/>
              </a:rPr>
              <a:t>Ходить</a:t>
            </a:r>
          </a:p>
          <a:p>
            <a:pPr algn="ctr"/>
            <a:r>
              <a:rPr lang="ru-RU" dirty="0">
                <a:latin typeface="Akrobat SemiBold" panose="00000700000000000000" pitchFamily="2" charset="-52"/>
              </a:rPr>
              <a:t>Курить</a:t>
            </a:r>
          </a:p>
          <a:p>
            <a:pPr algn="ctr"/>
            <a:r>
              <a:rPr lang="ru-RU" dirty="0">
                <a:latin typeface="Akrobat SemiBold" panose="00000700000000000000" pitchFamily="2" charset="-52"/>
              </a:rPr>
              <a:t>Пить воду</a:t>
            </a:r>
          </a:p>
          <a:p>
            <a:pPr algn="ctr"/>
            <a:r>
              <a:rPr lang="ru-RU" dirty="0">
                <a:latin typeface="Akrobat SemiBold" panose="00000700000000000000" pitchFamily="2" charset="-52"/>
              </a:rPr>
              <a:t>Принимать жидкую пишу</a:t>
            </a:r>
          </a:p>
          <a:p>
            <a:pPr algn="ctr"/>
            <a:r>
              <a:rPr lang="ru-RU" dirty="0">
                <a:solidFill>
                  <a:srgbClr val="FF0000"/>
                </a:solidFill>
                <a:latin typeface="Akrobat SemiBold" panose="00000700000000000000" pitchFamily="2" charset="-52"/>
              </a:rPr>
              <a:t>ПРИНИМАТЬ НИТРОГЛИЦЕРИН </a:t>
            </a:r>
            <a:r>
              <a:rPr lang="ru-RU" dirty="0">
                <a:latin typeface="Akrobat SemiBold" panose="00000700000000000000" pitchFamily="2" charset="-52"/>
              </a:rPr>
              <a:t>при артериальном давлении менее 100 мм рт. ст., головной боли, головокружении, остром нарушении зрения, речи или координации движения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BB3FA1-A2D3-4B23-ABE9-92962098E5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824" y="1685865"/>
            <a:ext cx="2545095" cy="254509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B325479-C828-40A4-A024-546A4FE83F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147" y="1685864"/>
            <a:ext cx="2545095" cy="254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1297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CFCD9A-2F3E-42F0-8242-92BE01F33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Первая помощь при острой сердечной недостаточности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5B4EBBD-A7BD-421B-AB54-4F2FDB5E52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8" t="7258" r="569" b="23299"/>
          <a:stretch/>
        </p:blipFill>
        <p:spPr>
          <a:xfrm>
            <a:off x="1326867" y="1548141"/>
            <a:ext cx="10676639" cy="433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9506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CFCD9A-2F3E-42F0-8242-92BE01F33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/>
              <a:t>Первая помощь при внезапной смерти (советы очевидцам)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38740EA7-76D0-4343-B78A-677F70A9BE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7906" y="1253331"/>
            <a:ext cx="10515600" cy="4396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dirty="0">
                <a:solidFill>
                  <a:srgbClr val="FF0000"/>
                </a:solidFill>
                <a:latin typeface="Akrobat ExtraBold" panose="00000900000000000000" pitchFamily="2" charset="-52"/>
              </a:rPr>
              <a:t>ПРИЗНАКИ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9B2AFD03-8AC7-405A-9662-FD51AE3B1A04}"/>
              </a:ext>
            </a:extLst>
          </p:cNvPr>
          <p:cNvSpPr txBox="1">
            <a:spLocks/>
          </p:cNvSpPr>
          <p:nvPr/>
        </p:nvSpPr>
        <p:spPr>
          <a:xfrm>
            <a:off x="1487906" y="1847007"/>
            <a:ext cx="10515600" cy="15819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Внезапная потеря сознания (с судорожным напряжением)</a:t>
            </a:r>
          </a:p>
          <a:p>
            <a:r>
              <a:rPr lang="ru-RU" dirty="0"/>
              <a:t>Внезапное полное прекращение дыхание (больной издает хрипящие</a:t>
            </a:r>
            <a:r>
              <a:rPr lang="en-US" dirty="0"/>
              <a:t>/</a:t>
            </a:r>
            <a:r>
              <a:rPr lang="ru-RU" dirty="0"/>
              <a:t>булькающие звуки)</a:t>
            </a:r>
          </a:p>
        </p:txBody>
      </p:sp>
      <p:pic>
        <p:nvPicPr>
          <p:cNvPr id="8194" name="Picture 2" descr="Обморок, первая помощь при обмороке">
            <a:extLst>
              <a:ext uri="{FF2B5EF4-FFF2-40B4-BE49-F238E27FC236}">
                <a16:creationId xmlns:a16="http://schemas.microsoft.com/office/drawing/2014/main" id="{EEB7C565-F250-4A03-BAE6-0F7455A3C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573" y="3493060"/>
            <a:ext cx="6088156" cy="33649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45320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CFCD9A-2F3E-42F0-8242-92BE01F33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/>
              <a:t>Первая помощь при внезапной смерти (советы очевидцам)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38740EA7-76D0-4343-B78A-677F70A9BE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7906" y="1253331"/>
            <a:ext cx="10515600" cy="4396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dirty="0">
                <a:solidFill>
                  <a:srgbClr val="FF0000"/>
                </a:solidFill>
                <a:latin typeface="Akrobat ExtraBold" panose="00000900000000000000" pitchFamily="2" charset="-52"/>
              </a:rPr>
              <a:t>ЧТО ДЕЛАТЬ? </a:t>
            </a:r>
            <a:r>
              <a:rPr lang="ru-RU" dirty="0">
                <a:solidFill>
                  <a:srgbClr val="FF0000"/>
                </a:solidFill>
                <a:latin typeface="Akrobat SemiBold" panose="00000700000000000000" pitchFamily="2" charset="-52"/>
              </a:rPr>
              <a:t>Закрытый массаж сердца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9B2AFD03-8AC7-405A-9662-FD51AE3B1A04}"/>
              </a:ext>
            </a:extLst>
          </p:cNvPr>
          <p:cNvSpPr txBox="1">
            <a:spLocks/>
          </p:cNvSpPr>
          <p:nvPr/>
        </p:nvSpPr>
        <p:spPr>
          <a:xfrm>
            <a:off x="1487906" y="1847008"/>
            <a:ext cx="10515600" cy="1890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rgbClr val="FF0000"/>
                </a:solidFill>
                <a:latin typeface="Akrobat SemiBold" panose="00000700000000000000" pitchFamily="2" charset="-52"/>
              </a:rPr>
              <a:t>ЧЕЛОВЕК ПОТЕРЯЛ СОЗНАНИЕ – ВЫЗЫВАЙТЕ БРИГАДУ СКОРОЙ ПОМОЩИ</a:t>
            </a:r>
          </a:p>
          <a:p>
            <a:pPr marL="914400" lvl="1" indent="-457200">
              <a:buFont typeface="+mj-lt"/>
              <a:buAutoNum type="arabicPeriod"/>
            </a:pPr>
            <a:r>
              <a:rPr lang="ru-RU" dirty="0"/>
              <a:t>Встряхните больного за плечо и спросите «Что с Вами?»</a:t>
            </a:r>
          </a:p>
          <a:p>
            <a:pPr marL="914400" lvl="1" indent="-457200">
              <a:buFont typeface="+mj-lt"/>
              <a:buAutoNum type="arabicPeriod"/>
            </a:pPr>
            <a:r>
              <a:rPr lang="ru-RU" dirty="0">
                <a:solidFill>
                  <a:srgbClr val="FF0000"/>
                </a:solidFill>
              </a:rPr>
              <a:t>ПРИ ОТСТУТСТВИИ ОТВЕТА – ПОХЛОПАЙТЕ ПО ЩЕКАМ БОЛЬНОГО</a:t>
            </a:r>
          </a:p>
          <a:p>
            <a:pPr marL="914400" lvl="1" indent="-457200">
              <a:buFont typeface="+mj-lt"/>
              <a:buAutoNum type="arabicPeriod"/>
            </a:pPr>
            <a:r>
              <a:rPr lang="ru-RU" dirty="0">
                <a:solidFill>
                  <a:srgbClr val="FF0000"/>
                </a:solidFill>
              </a:rPr>
              <a:t>ПРИ ОТСТУТСТВИИ ОТВЕТА – СРАЗУ ПРИСТУПАЙТЕ К ЗАКРЫТОМУ МАССАЖУ СЕРДЦА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42DAF7B-0D9D-4DAF-8DC0-B4F3A26D8B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39897" y="3630438"/>
            <a:ext cx="3542595" cy="307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5336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CFCD9A-2F3E-42F0-8242-92BE01F33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/>
              <a:t>Первая помощь при внезапной смерти (советы очевидцам)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38740EA7-76D0-4343-B78A-677F70A9BE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7906" y="1253331"/>
            <a:ext cx="10515600" cy="4396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dirty="0">
                <a:solidFill>
                  <a:srgbClr val="FF0000"/>
                </a:solidFill>
                <a:latin typeface="Akrobat ExtraBold" panose="00000900000000000000" pitchFamily="2" charset="-52"/>
              </a:rPr>
              <a:t>ЧТО ДЕЛАТЬ?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9B2AFD03-8AC7-405A-9662-FD51AE3B1A04}"/>
              </a:ext>
            </a:extLst>
          </p:cNvPr>
          <p:cNvSpPr txBox="1">
            <a:spLocks/>
          </p:cNvSpPr>
          <p:nvPr/>
        </p:nvSpPr>
        <p:spPr>
          <a:xfrm>
            <a:off x="1487906" y="1847008"/>
            <a:ext cx="10515600" cy="5010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ru-RU" dirty="0"/>
              <a:t>Уложите больного на жесткую ровную поверхность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Освободите от одежду переднюю часть грудной клетки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Положите руки на грудную клетку больного, как показано на рисунке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Прямыми руками (не согнутыми) энергично и ритмично сдавливайте грудную клетку пострадавшего на глубину 5 см. с частотой 100 надавливаний в минуту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solidFill>
                  <a:srgbClr val="FF0000"/>
                </a:solidFill>
                <a:latin typeface="Akrobat SemiBold" panose="00000700000000000000" pitchFamily="2" charset="-52"/>
              </a:rPr>
              <a:t>При появлении признаков жизни – ПРЕКРАТИТЕ МАССАЖ СЕРДЦА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solidFill>
                  <a:srgbClr val="FF0000"/>
                </a:solidFill>
                <a:latin typeface="Akrobat SemiBold" panose="00000700000000000000" pitchFamily="2" charset="-52"/>
              </a:rPr>
              <a:t>При потере признаков жизни – ВОЗОБНОВЛЯЕМ МАССАЖ ДО ПРИЕЗДА СКОРОЙ ПОМОЩИ</a:t>
            </a:r>
          </a:p>
        </p:txBody>
      </p:sp>
    </p:spTree>
    <p:extLst>
      <p:ext uri="{BB962C8B-B14F-4D97-AF65-F5344CB8AC3E}">
        <p14:creationId xmlns:p14="http://schemas.microsoft.com/office/powerpoint/2010/main" val="9907618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CFCD9A-2F3E-42F0-8242-92BE01F33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/>
              <a:t>Первая помощь при внезапной смерти (советы очевидцам)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2CE365AF-D8F3-40C5-B201-57C4B6AFF4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7906" y="1253331"/>
            <a:ext cx="10515600" cy="4396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dirty="0">
                <a:solidFill>
                  <a:srgbClr val="FF0000"/>
                </a:solidFill>
                <a:latin typeface="Akrobat ExtraBold" panose="00000900000000000000" pitchFamily="2" charset="-52"/>
              </a:rPr>
              <a:t>ПРИ ОТСУТСТВИИ ПРИЗНАКОВ ЖИЗНИ ЗАКРЫТЫЙ МАССАЖ</a:t>
            </a:r>
          </a:p>
          <a:p>
            <a:pPr marL="0" indent="0" algn="ctr">
              <a:buNone/>
            </a:pPr>
            <a:r>
              <a:rPr lang="ru-RU" sz="3200" dirty="0">
                <a:solidFill>
                  <a:srgbClr val="FF0000"/>
                </a:solidFill>
                <a:latin typeface="Akrobat ExtraBold" panose="00000900000000000000" pitchFamily="2" charset="-52"/>
              </a:rPr>
              <a:t>СЕРДЦА ПРОВОДИТЕ ДО ПРИБЫТИЯ СКОРОЙ ПОМОЩИ</a:t>
            </a:r>
            <a:endParaRPr lang="ru-RU" dirty="0">
              <a:solidFill>
                <a:srgbClr val="FF0000"/>
              </a:solidFill>
              <a:latin typeface="Akrobat SemiBold" panose="00000700000000000000" pitchFamily="2" charset="-52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D497D76-2434-43D5-9133-1DD91DE0F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1049" y="2609855"/>
            <a:ext cx="4791607" cy="2957896"/>
          </a:xfrm>
          <a:prstGeom prst="rect">
            <a:avLst/>
          </a:prstGeom>
        </p:spPr>
      </p:pic>
      <p:sp>
        <p:nvSpPr>
          <p:cNvPr id="8" name="Объект 2">
            <a:extLst>
              <a:ext uri="{FF2B5EF4-FFF2-40B4-BE49-F238E27FC236}">
                <a16:creationId xmlns:a16="http://schemas.microsoft.com/office/drawing/2014/main" id="{E67FB33F-B187-4A04-9721-A4FAED307868}"/>
              </a:ext>
            </a:extLst>
          </p:cNvPr>
          <p:cNvSpPr txBox="1">
            <a:spLocks/>
          </p:cNvSpPr>
          <p:nvPr/>
        </p:nvSpPr>
        <p:spPr>
          <a:xfrm>
            <a:off x="777851" y="2434857"/>
            <a:ext cx="4378002" cy="3615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krobat ExtraBold" panose="00000900000000000000" pitchFamily="2" charset="-52"/>
              </a:rPr>
              <a:t>МЕСТОПОЛОЖЕНИЕ РУК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F6686DF-2E17-4F8E-AA33-5B8E4F16C15F}"/>
              </a:ext>
            </a:extLst>
          </p:cNvPr>
          <p:cNvSpPr/>
          <p:nvPr/>
        </p:nvSpPr>
        <p:spPr>
          <a:xfrm>
            <a:off x="1487903" y="2638490"/>
            <a:ext cx="3033202" cy="3900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krobat ExtraBold" panose="00000900000000000000" pitchFamily="2" charset="-52"/>
              </a:rPr>
              <a:t>НА ГРУДНОЙ КЛЕТКЕ БОЛЬНОГО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1760454-CECF-486E-B173-57C269B09E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11782">
            <a:off x="3317099" y="2628943"/>
            <a:ext cx="1279149" cy="204872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BE69C4E-B4AC-4BC1-8E39-1F66296734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554" y="3024277"/>
            <a:ext cx="4208655" cy="3170520"/>
          </a:xfrm>
          <a:prstGeom prst="rect">
            <a:avLst/>
          </a:prstGeom>
        </p:spPr>
      </p:pic>
      <p:sp>
        <p:nvSpPr>
          <p:cNvPr id="16" name="Объект 2">
            <a:extLst>
              <a:ext uri="{FF2B5EF4-FFF2-40B4-BE49-F238E27FC236}">
                <a16:creationId xmlns:a16="http://schemas.microsoft.com/office/drawing/2014/main" id="{117B9334-07DB-4AB8-89FB-278B2EBCF4B2}"/>
              </a:ext>
            </a:extLst>
          </p:cNvPr>
          <p:cNvSpPr txBox="1">
            <a:spLocks/>
          </p:cNvSpPr>
          <p:nvPr/>
        </p:nvSpPr>
        <p:spPr>
          <a:xfrm>
            <a:off x="4664524" y="2439113"/>
            <a:ext cx="4378002" cy="3615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krobat ExtraBold" panose="00000900000000000000" pitchFamily="2" charset="-52"/>
              </a:rPr>
              <a:t>РУКИ ПРЯМЫЕ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1C2AA2FD-BFEF-4128-A562-59A5A36EF587}"/>
              </a:ext>
            </a:extLst>
          </p:cNvPr>
          <p:cNvSpPr/>
          <p:nvPr/>
        </p:nvSpPr>
        <p:spPr>
          <a:xfrm>
            <a:off x="5752119" y="2634234"/>
            <a:ext cx="2350323" cy="3900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krobat ExtraBold" panose="00000900000000000000" pitchFamily="2" charset="-52"/>
              </a:rPr>
              <a:t>НЕ СОГНУТЫЙ В ЛОКТЯХ</a:t>
            </a:r>
          </a:p>
        </p:txBody>
      </p:sp>
      <p:sp>
        <p:nvSpPr>
          <p:cNvPr id="18" name="Объект 2">
            <a:extLst>
              <a:ext uri="{FF2B5EF4-FFF2-40B4-BE49-F238E27FC236}">
                <a16:creationId xmlns:a16="http://schemas.microsoft.com/office/drawing/2014/main" id="{B7A30FE3-437F-4569-8B07-35F775CBBBCA}"/>
              </a:ext>
            </a:extLst>
          </p:cNvPr>
          <p:cNvSpPr txBox="1">
            <a:spLocks/>
          </p:cNvSpPr>
          <p:nvPr/>
        </p:nvSpPr>
        <p:spPr>
          <a:xfrm>
            <a:off x="9185945" y="2771739"/>
            <a:ext cx="2427126" cy="28329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ru-RU" dirty="0">
                <a:solidFill>
                  <a:srgbClr val="FF0000"/>
                </a:solidFill>
                <a:latin typeface="Akrobat ExtraBold" panose="00000900000000000000" pitchFamily="2" charset="-52"/>
              </a:rPr>
              <a:t>ДЕЛАЕМ 100 НАДАВЛИВАЙ НА ГРУДНУЮ КЛЕТКУ В МИНУТУ НА ГЛУБИНУ 5 СМ</a:t>
            </a:r>
          </a:p>
        </p:txBody>
      </p:sp>
    </p:spTree>
    <p:extLst>
      <p:ext uri="{BB962C8B-B14F-4D97-AF65-F5344CB8AC3E}">
        <p14:creationId xmlns:p14="http://schemas.microsoft.com/office/powerpoint/2010/main" val="11359616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CFCD9A-2F3E-42F0-8242-92BE01F33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/>
              <a:t>Первая помощь при внезапной смерти (советы очевидцам)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38740EA7-76D0-4343-B78A-677F70A9BE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7906" y="1253331"/>
            <a:ext cx="10515600" cy="4396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dirty="0">
                <a:solidFill>
                  <a:srgbClr val="FF0000"/>
                </a:solidFill>
                <a:latin typeface="Akrobat ExtraBold" panose="00000900000000000000" pitchFamily="2" charset="-52"/>
              </a:rPr>
              <a:t>ЗАПОМНИТЕ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9B2AFD03-8AC7-405A-9662-FD51AE3B1A04}"/>
              </a:ext>
            </a:extLst>
          </p:cNvPr>
          <p:cNvSpPr txBox="1">
            <a:spLocks/>
          </p:cNvSpPr>
          <p:nvPr/>
        </p:nvSpPr>
        <p:spPr>
          <a:xfrm>
            <a:off x="1487906" y="2132667"/>
            <a:ext cx="7709882" cy="5010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>
                <a:solidFill>
                  <a:srgbClr val="FF0000"/>
                </a:solidFill>
              </a:rPr>
              <a:t>УСПЕЙТЕ ВЫЗВАТЬ СКОРУЮ В ПЕРВЫЕ 10 МИНУТ</a:t>
            </a:r>
          </a:p>
          <a:p>
            <a:pPr algn="ctr"/>
            <a:r>
              <a:rPr lang="ru-RU" dirty="0">
                <a:solidFill>
                  <a:srgbClr val="FF0000"/>
                </a:solidFill>
              </a:rPr>
              <a:t>В ПЕРВЫЕ МИНУТЫ АЦЕТИЛСАЛИЦИНОВАЯ КИСЛОТА (АСПИРИН) МОЖЕТ ПРЕДОВРАТИТЬ РАЗВИТИЕ ИНФАРКТА</a:t>
            </a:r>
          </a:p>
          <a:p>
            <a:pPr algn="ctr"/>
            <a:r>
              <a:rPr lang="ru-RU" dirty="0">
                <a:solidFill>
                  <a:srgbClr val="FF0000"/>
                </a:solidFill>
              </a:rPr>
              <a:t>АЛКОГОЛЬНО ОПЬЯНЕНИЕ – НЕ ПРИЗНАК ОТКАЗЫВАТЬ В ПОМОЩИ</a:t>
            </a:r>
          </a:p>
          <a:p>
            <a:pPr algn="ctr"/>
            <a:r>
              <a:rPr lang="ru-RU" dirty="0">
                <a:solidFill>
                  <a:srgbClr val="FF0000"/>
                </a:solidFill>
              </a:rPr>
              <a:t>ЗАКРЫТЫЙ МАССАЖ СЕРДЦА В ПЕРВЫЕ </a:t>
            </a:r>
            <a:r>
              <a:rPr lang="ru-RU" b="1" dirty="0">
                <a:solidFill>
                  <a:srgbClr val="FF0000"/>
                </a:solidFill>
              </a:rPr>
              <a:t>1-2 МИНУТЫ </a:t>
            </a:r>
            <a:r>
              <a:rPr lang="ru-RU" dirty="0">
                <a:solidFill>
                  <a:srgbClr val="FF0000"/>
                </a:solidFill>
              </a:rPr>
              <a:t>ПО СТАТИСТИКЕ ВОЗВРАЩАЕТ 50% БОЛЬНЫХ К ЖИЗНИ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6C9A3FB-8BA7-433F-A47F-439CC25CF1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826" y="1538991"/>
            <a:ext cx="4752536" cy="4752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9360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BD5022-A21B-4904-BF31-093A44881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Используемые материалы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526454-6F6E-4222-A8AE-04B6C78ADD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800" dirty="0"/>
              <a:t>Авторы иллюстраций: </a:t>
            </a:r>
            <a:r>
              <a:rPr lang="en-US" sz="800" dirty="0" err="1"/>
              <a:t>Flaticon</a:t>
            </a:r>
            <a:r>
              <a:rPr lang="en-US" sz="800" dirty="0"/>
              <a:t>, IYIKON</a:t>
            </a:r>
            <a:r>
              <a:rPr lang="ru-RU" sz="800" dirty="0"/>
              <a:t>, </a:t>
            </a:r>
            <a:r>
              <a:rPr lang="en-US" sz="800" dirty="0"/>
              <a:t>588ku</a:t>
            </a:r>
            <a:r>
              <a:rPr lang="ru-RU" sz="800" dirty="0"/>
              <a:t>, </a:t>
            </a:r>
            <a:r>
              <a:rPr lang="ja-JP" altLang="en-US" sz="800" dirty="0"/>
              <a:t>西月</a:t>
            </a:r>
            <a:r>
              <a:rPr lang="ru-RU" altLang="ja-JP" sz="800" dirty="0"/>
              <a:t>, </a:t>
            </a:r>
            <a:r>
              <a:rPr lang="ja-JP" altLang="en-US" sz="800" dirty="0"/>
              <a:t>千图网</a:t>
            </a:r>
            <a:r>
              <a:rPr lang="ru-RU" altLang="ja-JP" sz="800" dirty="0"/>
              <a:t>,</a:t>
            </a:r>
            <a:r>
              <a:rPr lang="ja-JP" altLang="en-US" sz="800" dirty="0"/>
              <a:t>白色的阿吉</a:t>
            </a:r>
            <a:r>
              <a:rPr lang="ru-RU" altLang="ja-JP" sz="800" dirty="0"/>
              <a:t>, </a:t>
            </a:r>
            <a:r>
              <a:rPr lang="en-US" altLang="ja-JP" sz="800" dirty="0"/>
              <a:t>PongZ1012</a:t>
            </a:r>
            <a:r>
              <a:rPr lang="ru-RU" altLang="ja-JP" sz="800" dirty="0"/>
              <a:t>, </a:t>
            </a:r>
            <a:r>
              <a:rPr lang="en-US" altLang="ja-JP" sz="800" dirty="0"/>
              <a:t>yun2an14</a:t>
            </a:r>
            <a:r>
              <a:rPr lang="ru-RU" altLang="ja-JP" sz="800" dirty="0"/>
              <a:t>, </a:t>
            </a:r>
            <a:r>
              <a:rPr lang="en-US" altLang="ja-JP" sz="800" dirty="0"/>
              <a:t>rabbit</a:t>
            </a:r>
            <a:r>
              <a:rPr lang="ja-JP" altLang="en-US" sz="800" dirty="0"/>
              <a:t>捷</a:t>
            </a:r>
            <a:endParaRPr lang="ru-RU" sz="800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8788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B22620-18BD-453E-8E9D-326B7F5FB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Первая помощь при сердечном приступе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5F285D-5D01-4955-97C4-4D795CAC15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7906" y="1892374"/>
            <a:ext cx="10515600" cy="4767907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solidFill>
                  <a:srgbClr val="FF0000"/>
                </a:solidFill>
                <a:latin typeface="Akrobat" panose="00000600000000000000" pitchFamily="2" charset="-52"/>
              </a:rPr>
              <a:t>НЕ ЖДИТЕ БОЛЬШЕ 5 МИНУТ – ЭТО ОПАСНО ДЛЯ ЖИЗНИ</a:t>
            </a:r>
          </a:p>
          <a:p>
            <a:pPr marL="0" indent="0" algn="ctr">
              <a:buNone/>
            </a:pPr>
            <a:r>
              <a:rPr lang="ru-RU" dirty="0">
                <a:solidFill>
                  <a:srgbClr val="FF0000"/>
                </a:solidFill>
                <a:latin typeface="Akrobat" panose="00000600000000000000" pitchFamily="2" charset="-52"/>
              </a:rPr>
              <a:t>ВЫЗЫВАЙТЕ СКОРУЮ ПОМОЩЬ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1C1DE931-1A8F-49E1-8DF6-4DEC35C89A2E}"/>
              </a:ext>
            </a:extLst>
          </p:cNvPr>
          <p:cNvSpPr txBox="1">
            <a:spLocks/>
          </p:cNvSpPr>
          <p:nvPr/>
        </p:nvSpPr>
        <p:spPr>
          <a:xfrm>
            <a:off x="1487906" y="1253331"/>
            <a:ext cx="10515600" cy="4396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3200" dirty="0">
                <a:solidFill>
                  <a:srgbClr val="FF0000"/>
                </a:solidFill>
                <a:latin typeface="Akrobat ExtraBold" panose="00000900000000000000" pitchFamily="2" charset="-52"/>
              </a:rPr>
              <a:t>ЧТО ДЕЛАТЬ?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2571883-0331-4D56-8FAE-0328C86920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18590" y="2889964"/>
            <a:ext cx="4208539" cy="364968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A432450-67A5-4778-AE9B-E775F2918B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486" y="3190767"/>
            <a:ext cx="3048074" cy="304807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405DF9E-21C5-4B6C-A794-5244227CF7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583" y="3190767"/>
            <a:ext cx="3048074" cy="304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1632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B22620-18BD-453E-8E9D-326B7F5FB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Первая помощь при сердечном приступе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5F285D-5D01-4955-97C4-4D795CAC15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7906" y="1892374"/>
            <a:ext cx="10515600" cy="4767907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ru-RU" dirty="0">
                <a:solidFill>
                  <a:srgbClr val="FF0000"/>
                </a:solidFill>
                <a:latin typeface="Akrobat" panose="00000600000000000000" pitchFamily="2" charset="-52"/>
              </a:rPr>
              <a:t>Сядьте (лучше всего в кресло с подлокотниками) или лягте</a:t>
            </a:r>
          </a:p>
          <a:p>
            <a:pPr marL="514350" indent="-514350">
              <a:buAutoNum type="arabicPeriod"/>
            </a:pPr>
            <a:r>
              <a:rPr lang="ru-RU" dirty="0">
                <a:solidFill>
                  <a:srgbClr val="FF0000"/>
                </a:solidFill>
                <a:latin typeface="Akrobat" panose="00000600000000000000" pitchFamily="2" charset="-52"/>
              </a:rPr>
              <a:t>Приподнимите голову</a:t>
            </a:r>
          </a:p>
          <a:p>
            <a:pPr marL="514350" indent="-514350">
              <a:buAutoNum type="arabicPeriod"/>
            </a:pPr>
            <a:r>
              <a:rPr lang="ru-RU" dirty="0">
                <a:solidFill>
                  <a:srgbClr val="FF0000"/>
                </a:solidFill>
                <a:latin typeface="Akrobat" panose="00000600000000000000" pitchFamily="2" charset="-52"/>
              </a:rPr>
              <a:t>Примите 0,25 г </a:t>
            </a:r>
            <a:r>
              <a:rPr lang="ru-RU" dirty="0" err="1">
                <a:solidFill>
                  <a:srgbClr val="FF0000"/>
                </a:solidFill>
                <a:latin typeface="Akrobat" panose="00000600000000000000" pitchFamily="2" charset="-52"/>
              </a:rPr>
              <a:t>ацетилсалициновой</a:t>
            </a:r>
            <a:r>
              <a:rPr lang="ru-RU" dirty="0">
                <a:solidFill>
                  <a:srgbClr val="FF0000"/>
                </a:solidFill>
                <a:latin typeface="Akrobat" panose="00000600000000000000" pitchFamily="2" charset="-52"/>
              </a:rPr>
              <a:t> кислоты (аспирин) – РАЗЖЕВАТЬ И ПРОГЛОТИТЬ</a:t>
            </a:r>
          </a:p>
          <a:p>
            <a:pPr marL="514350" indent="-514350">
              <a:buAutoNum type="arabicPeriod"/>
            </a:pPr>
            <a:r>
              <a:rPr lang="ru-RU" dirty="0">
                <a:solidFill>
                  <a:srgbClr val="FF0000"/>
                </a:solidFill>
                <a:latin typeface="Akrobat" panose="00000600000000000000" pitchFamily="2" charset="-52"/>
              </a:rPr>
              <a:t>Примите 0,5 мг нитроглицерина</a:t>
            </a:r>
          </a:p>
          <a:p>
            <a:pPr lvl="1"/>
            <a:r>
              <a:rPr lang="ru-RU" dirty="0">
                <a:solidFill>
                  <a:srgbClr val="FF0000"/>
                </a:solidFill>
                <a:latin typeface="Akrobat" panose="00000600000000000000" pitchFamily="2" charset="-52"/>
              </a:rPr>
              <a:t>РАСПЫЛИТЕ ОДНУ ИНГАЛЯЦИОННУЮ ДОЗУ В ПОЛОСТЬ РТА С ЗАДЕРЖЕННЫМ ДЫХАНИЕМ</a:t>
            </a:r>
          </a:p>
          <a:p>
            <a:pPr lvl="1"/>
            <a:r>
              <a:rPr lang="ru-RU" dirty="0">
                <a:solidFill>
                  <a:srgbClr val="FF0000"/>
                </a:solidFill>
                <a:latin typeface="Akrobat" panose="00000600000000000000" pitchFamily="2" charset="-52"/>
              </a:rPr>
              <a:t>ИЛИ ТАБЛЕТКУ ПОЛОЖИТЕ ПОД ЯЗЫК, РАСКУСИТЕ, НЕЛЬЗЯ ГЛОТАТЬ</a:t>
            </a:r>
          </a:p>
          <a:p>
            <a:pPr marL="514350" indent="-514350">
              <a:buAutoNum type="arabicPeriod"/>
            </a:pPr>
            <a:r>
              <a:rPr lang="ru-RU" dirty="0">
                <a:solidFill>
                  <a:srgbClr val="FF0000"/>
                </a:solidFill>
                <a:latin typeface="Akrobat" panose="00000600000000000000" pitchFamily="2" charset="-52"/>
              </a:rPr>
              <a:t>Освободите шею</a:t>
            </a:r>
          </a:p>
          <a:p>
            <a:pPr marL="514350" indent="-514350">
              <a:buAutoNum type="arabicPeriod"/>
            </a:pPr>
            <a:r>
              <a:rPr lang="ru-RU" dirty="0">
                <a:solidFill>
                  <a:srgbClr val="FF0000"/>
                </a:solidFill>
                <a:latin typeface="Akrobat" panose="00000600000000000000" pitchFamily="2" charset="-52"/>
              </a:rPr>
              <a:t>Откройте форточки или окно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1C1DE931-1A8F-49E1-8DF6-4DEC35C89A2E}"/>
              </a:ext>
            </a:extLst>
          </p:cNvPr>
          <p:cNvSpPr txBox="1">
            <a:spLocks/>
          </p:cNvSpPr>
          <p:nvPr/>
        </p:nvSpPr>
        <p:spPr>
          <a:xfrm>
            <a:off x="1487906" y="1253331"/>
            <a:ext cx="10515600" cy="4396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3200" dirty="0">
                <a:solidFill>
                  <a:srgbClr val="FF0000"/>
                </a:solidFill>
                <a:latin typeface="Akrobat ExtraBold" panose="00000900000000000000" pitchFamily="2" charset="-52"/>
              </a:rPr>
              <a:t>ЧТО ДЕЛАТЬ?</a:t>
            </a:r>
          </a:p>
        </p:txBody>
      </p:sp>
    </p:spTree>
    <p:extLst>
      <p:ext uri="{BB962C8B-B14F-4D97-AF65-F5344CB8AC3E}">
        <p14:creationId xmlns:p14="http://schemas.microsoft.com/office/powerpoint/2010/main" val="25225909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B22620-18BD-453E-8E9D-326B7F5FB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Первая помощь при сердечном приступе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5F285D-5D01-4955-97C4-4D795CAC15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7906" y="1892374"/>
            <a:ext cx="10515600" cy="4767907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ru-RU" dirty="0">
                <a:solidFill>
                  <a:srgbClr val="FF0000"/>
                </a:solidFill>
                <a:latin typeface="Akrobat" panose="00000600000000000000" pitchFamily="2" charset="-52"/>
              </a:rPr>
              <a:t>ОБЯЗАТЕЛЬНО ВЫЗЫВАЕМ СКОРУЮ ПОМОЩЬ</a:t>
            </a:r>
          </a:p>
          <a:p>
            <a:pPr marL="514350" indent="-514350">
              <a:buAutoNum type="arabicPeriod"/>
            </a:pPr>
            <a:r>
              <a:rPr lang="ru-RU" dirty="0">
                <a:solidFill>
                  <a:srgbClr val="FF0000"/>
                </a:solidFill>
                <a:latin typeface="Akrobat" panose="00000600000000000000" pitchFamily="2" charset="-52"/>
              </a:rPr>
              <a:t>Второй раз принимаем нитроглицерин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1C1DE931-1A8F-49E1-8DF6-4DEC35C89A2E}"/>
              </a:ext>
            </a:extLst>
          </p:cNvPr>
          <p:cNvSpPr txBox="1">
            <a:spLocks/>
          </p:cNvSpPr>
          <p:nvPr/>
        </p:nvSpPr>
        <p:spPr>
          <a:xfrm>
            <a:off x="1487906" y="1253331"/>
            <a:ext cx="10515600" cy="4396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3200" dirty="0">
                <a:solidFill>
                  <a:srgbClr val="FF0000"/>
                </a:solidFill>
                <a:latin typeface="Akrobat ExtraBold" panose="00000900000000000000" pitchFamily="2" charset="-52"/>
              </a:rPr>
              <a:t>ЧТО ДЕЛАТЬ, ЕСЛИ НЕ ПОМОГЛО ЧЕРЕЗ 5-7 МИНУТ?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9F992E8-3ECB-4B5E-B37D-97B3736D09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70502" y="3010599"/>
            <a:ext cx="4208540" cy="3649682"/>
          </a:xfrm>
          <a:prstGeom prst="rect">
            <a:avLst/>
          </a:prstGeom>
        </p:spPr>
      </p:pic>
      <p:pic>
        <p:nvPicPr>
          <p:cNvPr id="2050" name="Picture 2" descr="Нитроглицерин (фирма ЛЮМИ)">
            <a:extLst>
              <a:ext uri="{FF2B5EF4-FFF2-40B4-BE49-F238E27FC236}">
                <a16:creationId xmlns:a16="http://schemas.microsoft.com/office/drawing/2014/main" id="{31644020-66FC-4DF4-A81C-67AFFB7A51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0"/>
          <a:stretch/>
        </p:blipFill>
        <p:spPr bwMode="auto">
          <a:xfrm>
            <a:off x="6745706" y="3750488"/>
            <a:ext cx="5446294" cy="238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10560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B22620-18BD-453E-8E9D-326B7F5FB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Первая помощь при сердечном приступе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5F285D-5D01-4955-97C4-4D795CAC15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7906" y="1892374"/>
            <a:ext cx="10515600" cy="4767907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ru-RU" dirty="0">
                <a:solidFill>
                  <a:srgbClr val="FF0000"/>
                </a:solidFill>
                <a:latin typeface="Akrobat" panose="00000600000000000000" pitchFamily="2" charset="-52"/>
              </a:rPr>
              <a:t>Принимаем нитроглицерин третий раз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1C1DE931-1A8F-49E1-8DF6-4DEC35C89A2E}"/>
              </a:ext>
            </a:extLst>
          </p:cNvPr>
          <p:cNvSpPr txBox="1">
            <a:spLocks/>
          </p:cNvSpPr>
          <p:nvPr/>
        </p:nvSpPr>
        <p:spPr>
          <a:xfrm>
            <a:off x="1487906" y="1253331"/>
            <a:ext cx="10515600" cy="4396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3200" dirty="0">
                <a:solidFill>
                  <a:srgbClr val="FF0000"/>
                </a:solidFill>
                <a:latin typeface="Akrobat ExtraBold" panose="00000900000000000000" pitchFamily="2" charset="-52"/>
              </a:rPr>
              <a:t>ЧТО ДЕЛАТЬ, ЕСЛИ НЕ ПОМОГЛО ЧЕРЕЗ 10 МИНУТ?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7EDF86E-8227-4DB6-8704-2D461B4ADDE4}"/>
              </a:ext>
            </a:extLst>
          </p:cNvPr>
          <p:cNvSpPr/>
          <p:nvPr/>
        </p:nvSpPr>
        <p:spPr>
          <a:xfrm>
            <a:off x="2275837" y="5952395"/>
            <a:ext cx="93307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rgbClr val="FF0000"/>
                </a:solidFill>
                <a:latin typeface="Akrobat ExtraBold" panose="00000900000000000000" pitchFamily="2" charset="-52"/>
              </a:rPr>
              <a:t>НЕ ПАНИКУЕМ, ОЖИДАЕМ СКОРУЮ ПОМОЩЬ</a:t>
            </a:r>
            <a:endParaRPr lang="ru-RU" sz="4000" dirty="0">
              <a:latin typeface="Akrobat ExtraBold" panose="00000900000000000000" pitchFamily="2" charset="-52"/>
            </a:endParaRPr>
          </a:p>
        </p:txBody>
      </p:sp>
      <p:pic>
        <p:nvPicPr>
          <p:cNvPr id="6" name="Picture 2" descr="Нитроглицерин (фирма ЛЮМИ)">
            <a:extLst>
              <a:ext uri="{FF2B5EF4-FFF2-40B4-BE49-F238E27FC236}">
                <a16:creationId xmlns:a16="http://schemas.microsoft.com/office/drawing/2014/main" id="{B730A36F-8A19-4F60-A6C0-6F786E1396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0"/>
          <a:stretch/>
        </p:blipFill>
        <p:spPr bwMode="auto">
          <a:xfrm>
            <a:off x="3409415" y="2834009"/>
            <a:ext cx="6672582" cy="2919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14482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B22620-18BD-453E-8E9D-326B7F5FB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Первая помощь при сердечном приступе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5F285D-5D01-4955-97C4-4D795CAC15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2017" y="1692999"/>
            <a:ext cx="10515600" cy="5884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  <a:latin typeface="Akrobat SemiBold" panose="00000700000000000000" pitchFamily="2" charset="-52"/>
              </a:rPr>
              <a:t>Одышка, потливость, слабость.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1C1DE931-1A8F-49E1-8DF6-4DEC35C89A2E}"/>
              </a:ext>
            </a:extLst>
          </p:cNvPr>
          <p:cNvSpPr txBox="1">
            <a:spLocks/>
          </p:cNvSpPr>
          <p:nvPr/>
        </p:nvSpPr>
        <p:spPr>
          <a:xfrm>
            <a:off x="1487906" y="1253331"/>
            <a:ext cx="10515600" cy="4396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3200" dirty="0">
                <a:solidFill>
                  <a:srgbClr val="FF0000"/>
                </a:solidFill>
                <a:latin typeface="Akrobat ExtraBold" panose="00000900000000000000" pitchFamily="2" charset="-52"/>
              </a:rPr>
              <a:t>ЧТО ДЕЛАТЬ, ЕСЛИ ПОСЛЕ ПРИЕМА НИТРОГЛИЦЕРИНА СТАЛО ХУЖЕ? 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A5739A51-9897-48C8-A7D3-43383191B68C}"/>
              </a:ext>
            </a:extLst>
          </p:cNvPr>
          <p:cNvSpPr txBox="1">
            <a:spLocks/>
          </p:cNvSpPr>
          <p:nvPr/>
        </p:nvSpPr>
        <p:spPr>
          <a:xfrm>
            <a:off x="1487906" y="2417475"/>
            <a:ext cx="10515600" cy="47679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ru-RU" dirty="0">
                <a:solidFill>
                  <a:srgbClr val="FF0000"/>
                </a:solidFill>
                <a:latin typeface="Akrobat" panose="00000600000000000000" pitchFamily="2" charset="-52"/>
              </a:rPr>
              <a:t>МЕДЛЕННО выпиваем 1 стакан воды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ru-RU" dirty="0">
                <a:solidFill>
                  <a:srgbClr val="FF0000"/>
                </a:solidFill>
                <a:latin typeface="Akrobat" panose="00000600000000000000" pitchFamily="2" charset="-52"/>
              </a:rPr>
              <a:t>Не принимаем больше нитроглицерин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DEF7B06-47B8-4733-83A4-90A3652560A2}"/>
              </a:ext>
            </a:extLst>
          </p:cNvPr>
          <p:cNvSpPr/>
          <p:nvPr/>
        </p:nvSpPr>
        <p:spPr>
          <a:xfrm>
            <a:off x="2275837" y="5952395"/>
            <a:ext cx="93307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rgbClr val="FF0000"/>
                </a:solidFill>
                <a:latin typeface="Akrobat ExtraBold" panose="00000900000000000000" pitchFamily="2" charset="-52"/>
              </a:rPr>
              <a:t>НЕ ПАНИКУЕМ, ОЖИДАЕМ СКОРУЮ ПОМОЩЬ</a:t>
            </a:r>
            <a:endParaRPr lang="ru-RU" sz="4000" dirty="0">
              <a:latin typeface="Akrobat ExtraBold" panose="00000900000000000000" pitchFamily="2" charset="-5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D6B5F28-8C23-43FB-A213-588CA09B9E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819" y="2110781"/>
            <a:ext cx="2497451" cy="379385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52BE425-5FD9-4D5A-9E64-936E4C6EB5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555" y="3256048"/>
            <a:ext cx="2756389" cy="275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8279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B22620-18BD-453E-8E9D-326B7F5FB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Первая помощь при сердечном приступе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1C1DE931-1A8F-49E1-8DF6-4DEC35C89A2E}"/>
              </a:ext>
            </a:extLst>
          </p:cNvPr>
          <p:cNvSpPr txBox="1">
            <a:spLocks/>
          </p:cNvSpPr>
          <p:nvPr/>
        </p:nvSpPr>
        <p:spPr>
          <a:xfrm>
            <a:off x="1576812" y="1241628"/>
            <a:ext cx="10515600" cy="4396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krobat Light" panose="00000500000000000000" pitchFamily="2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200" dirty="0">
                <a:solidFill>
                  <a:srgbClr val="FF0000"/>
                </a:solidFill>
                <a:latin typeface="Akrobat ExtraBold" panose="00000900000000000000" pitchFamily="2" charset="-52"/>
              </a:rPr>
              <a:t>Если больной ранее принимал лекарственные препараты, снижающие уровень холестерина в крови из группы </a:t>
            </a:r>
            <a:r>
              <a:rPr lang="ru-RU" sz="3200" dirty="0" err="1">
                <a:solidFill>
                  <a:srgbClr val="FF0000"/>
                </a:solidFill>
                <a:latin typeface="Akrobat ExtraBold" panose="00000900000000000000" pitchFamily="2" charset="-52"/>
              </a:rPr>
              <a:t>статинов</a:t>
            </a:r>
            <a:r>
              <a:rPr lang="ru-RU" sz="3200" dirty="0">
                <a:solidFill>
                  <a:srgbClr val="FF0000"/>
                </a:solidFill>
                <a:latin typeface="Akrobat ExtraBold" panose="00000900000000000000" pitchFamily="2" charset="-52"/>
              </a:rPr>
              <a:t>: </a:t>
            </a:r>
          </a:p>
          <a:p>
            <a:pPr algn="ctr"/>
            <a:r>
              <a:rPr lang="ru-RU" sz="3200" dirty="0" err="1">
                <a:latin typeface="Akrobat" panose="00000600000000000000" pitchFamily="2" charset="-52"/>
              </a:rPr>
              <a:t>Симвастатин</a:t>
            </a:r>
            <a:endParaRPr lang="ru-RU" sz="3200" dirty="0">
              <a:latin typeface="Akrobat" panose="00000600000000000000" pitchFamily="2" charset="-52"/>
            </a:endParaRPr>
          </a:p>
          <a:p>
            <a:pPr algn="ctr"/>
            <a:r>
              <a:rPr lang="ru-RU" sz="3200" dirty="0" err="1">
                <a:latin typeface="Akrobat" panose="00000600000000000000" pitchFamily="2" charset="-52"/>
              </a:rPr>
              <a:t>Ловастатин</a:t>
            </a:r>
            <a:r>
              <a:rPr lang="ru-RU" sz="3200" dirty="0">
                <a:latin typeface="Akrobat" panose="00000600000000000000" pitchFamily="2" charset="-52"/>
              </a:rPr>
              <a:t> </a:t>
            </a:r>
          </a:p>
          <a:p>
            <a:pPr algn="ctr"/>
            <a:r>
              <a:rPr lang="ru-RU" sz="3200" dirty="0" err="1">
                <a:latin typeface="Akrobat" panose="00000600000000000000" pitchFamily="2" charset="-52"/>
              </a:rPr>
              <a:t>Флувастатин</a:t>
            </a:r>
            <a:endParaRPr lang="ru-RU" sz="3200" dirty="0">
              <a:latin typeface="Akrobat" panose="00000600000000000000" pitchFamily="2" charset="-52"/>
            </a:endParaRPr>
          </a:p>
          <a:p>
            <a:pPr algn="ctr"/>
            <a:r>
              <a:rPr lang="ru-RU" sz="3200" dirty="0" err="1">
                <a:latin typeface="Akrobat" panose="00000600000000000000" pitchFamily="2" charset="-52"/>
              </a:rPr>
              <a:t>Правастатин</a:t>
            </a:r>
            <a:endParaRPr lang="ru-RU" sz="3200" dirty="0">
              <a:latin typeface="Akrobat" panose="00000600000000000000" pitchFamily="2" charset="-52"/>
            </a:endParaRPr>
          </a:p>
          <a:p>
            <a:pPr algn="ctr"/>
            <a:r>
              <a:rPr lang="ru-RU" sz="3200" dirty="0" err="1">
                <a:latin typeface="Akrobat" panose="00000600000000000000" pitchFamily="2" charset="-52"/>
              </a:rPr>
              <a:t>Аторвастатин</a:t>
            </a:r>
            <a:endParaRPr lang="ru-RU" sz="3200" dirty="0">
              <a:latin typeface="Akrobat" panose="00000600000000000000" pitchFamily="2" charset="-52"/>
            </a:endParaRPr>
          </a:p>
          <a:p>
            <a:pPr algn="ctr"/>
            <a:r>
              <a:rPr lang="ru-RU" sz="3200" dirty="0" err="1">
                <a:latin typeface="Akrobat" panose="00000600000000000000" pitchFamily="2" charset="-52"/>
              </a:rPr>
              <a:t>Розувастатин</a:t>
            </a:r>
            <a:endParaRPr lang="ru-RU" sz="3200" dirty="0">
              <a:latin typeface="Akrobat" panose="00000600000000000000" pitchFamily="2" charset="-52"/>
            </a:endParaRPr>
          </a:p>
          <a:p>
            <a:pPr marL="0" indent="0" algn="ctr">
              <a:buNone/>
            </a:pPr>
            <a:r>
              <a:rPr lang="ru-RU" sz="3200" dirty="0">
                <a:solidFill>
                  <a:srgbClr val="FF0000"/>
                </a:solidFill>
                <a:latin typeface="Akrobat ExtraBold" panose="00000900000000000000" pitchFamily="2" charset="-52"/>
              </a:rPr>
              <a:t>Дайте больному его обычную дневную дозу и возьмите препарат с собой в больницу. </a:t>
            </a:r>
          </a:p>
        </p:txBody>
      </p:sp>
      <p:pic>
        <p:nvPicPr>
          <p:cNvPr id="5122" name="Picture 2" descr="Симвастатин таблетки п.п.о. 20мг 30 шт. Вертекс АО купить, цена, инструкция  по применению, описание и отзывы в интернет-аптеке Здравсити">
            <a:extLst>
              <a:ext uri="{FF2B5EF4-FFF2-40B4-BE49-F238E27FC236}">
                <a16:creationId xmlns:a16="http://schemas.microsoft.com/office/drawing/2014/main" id="{1552E716-A4E6-4B3F-BB43-C7556469EA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15" b="21323"/>
          <a:stretch/>
        </p:blipFill>
        <p:spPr bwMode="auto">
          <a:xfrm>
            <a:off x="1331495" y="2148152"/>
            <a:ext cx="2636921" cy="1459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Ловастатин (Россия) | СООО «Лекфарм»">
            <a:extLst>
              <a:ext uri="{FF2B5EF4-FFF2-40B4-BE49-F238E27FC236}">
                <a16:creationId xmlns:a16="http://schemas.microsoft.com/office/drawing/2014/main" id="{25EF8688-FBEC-490E-9672-4F88F2A406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26" b="12115"/>
          <a:stretch/>
        </p:blipFill>
        <p:spPr bwMode="auto">
          <a:xfrm>
            <a:off x="3968416" y="2211879"/>
            <a:ext cx="1560402" cy="1036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Лескол Форте (таблетки пролонгированного действия покрытые пленочной  оболочкой) по низкой цене. Инструкция по применению, описание, состав,  дозировки, побочные действия">
            <a:extLst>
              <a:ext uri="{FF2B5EF4-FFF2-40B4-BE49-F238E27FC236}">
                <a16:creationId xmlns:a16="http://schemas.microsoft.com/office/drawing/2014/main" id="{0EEE7986-0609-4C3F-B967-790CAC5D3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3159" y="2148152"/>
            <a:ext cx="2002757" cy="2002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Правастатин — инструкция по применению, описание">
            <a:extLst>
              <a:ext uri="{FF2B5EF4-FFF2-40B4-BE49-F238E27FC236}">
                <a16:creationId xmlns:a16="http://schemas.microsoft.com/office/drawing/2014/main" id="{368FEFD7-020B-4443-B078-8C6B78048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847" y="3429000"/>
            <a:ext cx="2636920" cy="147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Аторвастатин таблетки п.п.о. плен. 40мг 30 шт. Вертекс АО купить, цена,  инструкция по применению, описание и отзывы в интернет-аптеке Здравсити">
            <a:extLst>
              <a:ext uri="{FF2B5EF4-FFF2-40B4-BE49-F238E27FC236}">
                <a16:creationId xmlns:a16="http://schemas.microsoft.com/office/drawing/2014/main" id="{2B354F04-E4CE-4099-B3BB-7F447171C3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09" b="20456"/>
          <a:stretch/>
        </p:blipFill>
        <p:spPr bwMode="auto">
          <a:xfrm>
            <a:off x="8416397" y="4071904"/>
            <a:ext cx="2893287" cy="1667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Розувастатин, 10 мг, таблетки, покрытые пленочной оболочкой, 30 шт. купить  в Москве, инструкция по применению, цена, отзывы и аналоги. Доставка в  аптеку или на дом. Производитель препарата Вертекс">
            <a:extLst>
              <a:ext uri="{FF2B5EF4-FFF2-40B4-BE49-F238E27FC236}">
                <a16:creationId xmlns:a16="http://schemas.microsoft.com/office/drawing/2014/main" id="{4DA23A9F-CAFE-4A9B-9DEF-DBE557F78F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47" r="7699" b="17277"/>
          <a:stretch/>
        </p:blipFill>
        <p:spPr bwMode="auto">
          <a:xfrm>
            <a:off x="1914591" y="4748859"/>
            <a:ext cx="1690001" cy="86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307053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1038</TotalTime>
  <Words>1567</Words>
  <Application>Microsoft Office PowerPoint</Application>
  <PresentationFormat>Широкоэкранный</PresentationFormat>
  <Paragraphs>209</Paragraphs>
  <Slides>37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6" baseType="lpstr">
      <vt:lpstr>Akrobat</vt:lpstr>
      <vt:lpstr>Akrobat Black</vt:lpstr>
      <vt:lpstr>Arial</vt:lpstr>
      <vt:lpstr>Yu Gothic</vt:lpstr>
      <vt:lpstr>Akrobat Light</vt:lpstr>
      <vt:lpstr>Akrobat SemiBold</vt:lpstr>
      <vt:lpstr>Calibri</vt:lpstr>
      <vt:lpstr>Akrobat ExtraBold</vt:lpstr>
      <vt:lpstr>Тема Office</vt:lpstr>
      <vt:lpstr>Основы оказания  первой помощи</vt:lpstr>
      <vt:lpstr>План</vt:lpstr>
      <vt:lpstr>Первая помощь при сердечном приступе</vt:lpstr>
      <vt:lpstr>Первая помощь при сердечном приступе</vt:lpstr>
      <vt:lpstr>Первая помощь при сердечном приступе</vt:lpstr>
      <vt:lpstr>Первая помощь при сердечном приступе</vt:lpstr>
      <vt:lpstr>Первая помощь при сердечном приступе</vt:lpstr>
      <vt:lpstr>Первая помощь при сердечном приступе</vt:lpstr>
      <vt:lpstr>Первая помощь при сердечном приступе</vt:lpstr>
      <vt:lpstr>Первая помощь при сердечном приступе</vt:lpstr>
      <vt:lpstr>Первая помощь при сердечном приступе</vt:lpstr>
      <vt:lpstr>Первая помощь при остром нарушении мозгового кровообращения (ОНМК) </vt:lpstr>
      <vt:lpstr>Первая помощь при остром нарушении мозгового кровообращения (ОНМК) </vt:lpstr>
      <vt:lpstr>Первая помощь при остром нарушении мозгового кровообращения (ОНМК) </vt:lpstr>
      <vt:lpstr>Первая помощь при остром нарушении мозгового кровообращения (ОНМК) </vt:lpstr>
      <vt:lpstr>Первая помощь при остром нарушении мозгового кровообращения (ОНМК) </vt:lpstr>
      <vt:lpstr>Первая помощь при остром нарушении мозгового кровообращения (ОНМК) </vt:lpstr>
      <vt:lpstr>Первая помощь при гипертоническом кризе</vt:lpstr>
      <vt:lpstr>Первая помощь при гипертоническом кризе</vt:lpstr>
      <vt:lpstr>Первая помощь при гипертоническом кризе</vt:lpstr>
      <vt:lpstr>Первая помощь при гипертоническом кризе</vt:lpstr>
      <vt:lpstr>Первая помощь при гипертоническом кризе</vt:lpstr>
      <vt:lpstr>Первая помощь при гипертоническом кризе</vt:lpstr>
      <vt:lpstr>Первая помощь при гипертоническом кризе</vt:lpstr>
      <vt:lpstr>Первая помощь при острой сердечной недостаточности</vt:lpstr>
      <vt:lpstr>Первая помощь при острой сердечной недостаточности</vt:lpstr>
      <vt:lpstr>Первая помощь при острой сердечной недостаточности</vt:lpstr>
      <vt:lpstr>Первая помощь при острой сердечной недостаточности</vt:lpstr>
      <vt:lpstr>Первая помощь при острой сердечной недостаточности</vt:lpstr>
      <vt:lpstr>Первая помощь при острой сердечной недостаточности</vt:lpstr>
      <vt:lpstr>Первая помощь при острой сердечной недостаточности</vt:lpstr>
      <vt:lpstr>Первая помощь при внезапной смерти (советы очевидцам)</vt:lpstr>
      <vt:lpstr>Первая помощь при внезапной смерти (советы очевидцам)</vt:lpstr>
      <vt:lpstr>Первая помощь при внезапной смерти (советы очевидцам)</vt:lpstr>
      <vt:lpstr>Первая помощь при внезапной смерти (советы очевидцам)</vt:lpstr>
      <vt:lpstr>Первая помощь при внезапной смерти (советы очевидцам)</vt:lpstr>
      <vt:lpstr>Используемые материалы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Andrew Dudkin</dc:creator>
  <cp:lastModifiedBy>Andrew Dudkin</cp:lastModifiedBy>
  <cp:revision>50</cp:revision>
  <dcterms:created xsi:type="dcterms:W3CDTF">2021-07-22T08:29:11Z</dcterms:created>
  <dcterms:modified xsi:type="dcterms:W3CDTF">2021-08-05T01:54:16Z</dcterms:modified>
</cp:coreProperties>
</file>